
<file path=[Content_Types].xml><?xml version="1.0" encoding="utf-8"?>
<Types xmlns="http://schemas.openxmlformats.org/package/2006/content-types">
  <Default Extension="png" ContentType="image/png"/>
  <Default Extension="svg" ContentType="image/sv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Lst>
  <p:notesMasterIdLst>
    <p:notesMasterId r:id="rId30"/>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9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de-DE" sz="1800" b="0" strike="noStrike" spc="-1">
                <a:solidFill>
                  <a:schemeClr val="dk1"/>
                </a:solidFill>
                <a:latin typeface="Calibri"/>
              </a:rPr>
              <a:t>Folie mittels Klicken verschieben</a:t>
            </a:r>
          </a:p>
        </p:txBody>
      </p:sp>
      <p:sp>
        <p:nvSpPr>
          <p:cNvPr id="5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de-DE" sz="2000" b="0" strike="noStrike" spc="-1">
                <a:solidFill>
                  <a:srgbClr val="000000"/>
                </a:solidFill>
                <a:latin typeface="Arial"/>
              </a:rPr>
              <a:t>Format der Notizen mittels Klicken bearbeiten</a:t>
            </a:r>
          </a:p>
        </p:txBody>
      </p:sp>
      <p:sp>
        <p:nvSpPr>
          <p:cNvPr id="5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&lt;Kopfzeile&gt;</a:t>
            </a:r>
          </a:p>
        </p:txBody>
      </p:sp>
      <p:sp>
        <p:nvSpPr>
          <p:cNvPr id="53"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&lt;Datum/Uhrzeit&gt;</a:t>
            </a:r>
          </a:p>
        </p:txBody>
      </p:sp>
      <p:sp>
        <p:nvSpPr>
          <p:cNvPr id="54"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&lt;Fußzeile&gt;</a:t>
            </a:r>
          </a:p>
        </p:txBody>
      </p:sp>
      <p:sp>
        <p:nvSpPr>
          <p:cNvPr id="55"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DBA934AC-4F40-43C3-9288-57FEF6DA028C}"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96682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noRot="1" noChangeAspect="1"/>
          </p:cNvSpPr>
          <p:nvPr>
            <p:ph type="sldImg"/>
          </p:nvPr>
        </p:nvSpPr>
        <p:spPr>
          <a:xfrm>
            <a:off x="0" y="0"/>
            <a:ext cx="0" cy="0"/>
          </a:xfrm>
          <a:prstGeom prst="rect">
            <a:avLst/>
          </a:prstGeom>
          <a:ln w="0">
            <a:noFill/>
          </a:ln>
        </p:spPr>
      </p:sp>
      <p:sp>
        <p:nvSpPr>
          <p:cNvPr id="23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37" name="PlaceHolder 3"/>
          <p:cNvSpPr>
            <a:spLocks noGrp="1"/>
          </p:cNvSpPr>
          <p:nvPr>
            <p:ph type="sldNum" idx="4"/>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EA54BC03-7E1A-4FA4-B844-25DD3E629E8C}" type="slidenum">
              <a:rPr lang="en-US" sz="1800" b="0" strike="noStrike" spc="-1">
                <a:solidFill>
                  <a:schemeClr val="dk1"/>
                </a:solidFill>
                <a:latin typeface="+mn-lt"/>
                <a:ea typeface="+mn-ea"/>
              </a:rPr>
              <a:t>1</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3922884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0" y="0"/>
            <a:ext cx="0" cy="0"/>
          </a:xfrm>
          <a:prstGeom prst="rect">
            <a:avLst/>
          </a:prstGeom>
          <a:ln w="0">
            <a:noFill/>
          </a:ln>
        </p:spPr>
      </p:sp>
      <p:sp>
        <p:nvSpPr>
          <p:cNvPr id="263"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64" name="PlaceHolder 3"/>
          <p:cNvSpPr>
            <a:spLocks noGrp="1"/>
          </p:cNvSpPr>
          <p:nvPr>
            <p:ph type="sldNum" idx="13"/>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373901F1-0449-4CAB-A23A-61424F902828}" type="slidenum">
              <a:rPr lang="en-US" sz="1800" b="0" strike="noStrike" spc="-1">
                <a:solidFill>
                  <a:schemeClr val="dk1"/>
                </a:solidFill>
                <a:latin typeface="+mn-lt"/>
                <a:ea typeface="+mn-ea"/>
              </a:rPr>
              <a:t>11</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165340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0" y="0"/>
            <a:ext cx="0" cy="0"/>
          </a:xfrm>
          <a:prstGeom prst="rect">
            <a:avLst/>
          </a:prstGeom>
          <a:ln w="0">
            <a:noFill/>
          </a:ln>
        </p:spPr>
      </p:sp>
      <p:sp>
        <p:nvSpPr>
          <p:cNvPr id="26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67" name="PlaceHolder 3"/>
          <p:cNvSpPr>
            <a:spLocks noGrp="1"/>
          </p:cNvSpPr>
          <p:nvPr>
            <p:ph type="sldNum" idx="14"/>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60F23C44-12FF-49A9-A92D-35B2EEF59AC6}" type="slidenum">
              <a:rPr lang="en-US" sz="1800" b="0" strike="noStrike" spc="-1">
                <a:solidFill>
                  <a:schemeClr val="dk1"/>
                </a:solidFill>
                <a:latin typeface="+mn-lt"/>
                <a:ea typeface="+mn-ea"/>
              </a:rPr>
              <a:t>12</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165875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0" y="0"/>
            <a:ext cx="0" cy="0"/>
          </a:xfrm>
          <a:prstGeom prst="rect">
            <a:avLst/>
          </a:prstGeom>
          <a:ln w="0">
            <a:noFill/>
          </a:ln>
        </p:spPr>
      </p:sp>
      <p:sp>
        <p:nvSpPr>
          <p:cNvPr id="269"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70" name="PlaceHolder 3"/>
          <p:cNvSpPr>
            <a:spLocks noGrp="1"/>
          </p:cNvSpPr>
          <p:nvPr>
            <p:ph type="sldNum" idx="15"/>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761FEB6A-879E-4062-8975-B0EF5144FDB3}" type="slidenum">
              <a:rPr lang="en-US" sz="1800" b="0" strike="noStrike" spc="-1">
                <a:solidFill>
                  <a:schemeClr val="dk1"/>
                </a:solidFill>
                <a:latin typeface="+mn-lt"/>
                <a:ea typeface="+mn-ea"/>
              </a:rPr>
              <a:t>13</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280682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0" y="0"/>
            <a:ext cx="0" cy="0"/>
          </a:xfrm>
          <a:prstGeom prst="rect">
            <a:avLst/>
          </a:prstGeom>
          <a:ln w="0">
            <a:noFill/>
          </a:ln>
        </p:spPr>
      </p:sp>
      <p:sp>
        <p:nvSpPr>
          <p:cNvPr id="27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73"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BE49DD86-B91E-4BEE-801D-C6C783958480}" type="slidenum">
              <a:rPr lang="en-US" sz="1800" b="0" strike="noStrike" spc="-1">
                <a:solidFill>
                  <a:schemeClr val="dk1"/>
                </a:solidFill>
                <a:latin typeface="+mn-lt"/>
                <a:ea typeface="+mn-ea"/>
              </a:rPr>
              <a:t>14</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278577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noRot="1" noChangeAspect="1"/>
          </p:cNvSpPr>
          <p:nvPr>
            <p:ph type="sldImg"/>
          </p:nvPr>
        </p:nvSpPr>
        <p:spPr>
          <a:xfrm>
            <a:off x="0" y="0"/>
            <a:ext cx="0" cy="0"/>
          </a:xfrm>
          <a:prstGeom prst="rect">
            <a:avLst/>
          </a:prstGeom>
          <a:ln w="0">
            <a:noFill/>
          </a:ln>
        </p:spPr>
      </p:sp>
      <p:sp>
        <p:nvSpPr>
          <p:cNvPr id="239"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40" name="PlaceHolder 3"/>
          <p:cNvSpPr>
            <a:spLocks noGrp="1"/>
          </p:cNvSpPr>
          <p:nvPr>
            <p:ph type="sldNum" idx="5"/>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0CA86A8C-ED06-432F-AE5C-351C706FF1D5}" type="slidenum">
              <a:rPr lang="en-US" sz="1800" b="0" strike="noStrike" spc="-1">
                <a:solidFill>
                  <a:schemeClr val="dk1"/>
                </a:solidFill>
                <a:latin typeface="+mn-lt"/>
                <a:ea typeface="+mn-ea"/>
              </a:rPr>
              <a:t>2</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332160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0" y="0"/>
            <a:ext cx="0" cy="0"/>
          </a:xfrm>
          <a:prstGeom prst="rect">
            <a:avLst/>
          </a:prstGeom>
          <a:ln w="0">
            <a:noFill/>
          </a:ln>
        </p:spPr>
      </p:sp>
      <p:sp>
        <p:nvSpPr>
          <p:cNvPr id="24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0">
              <a:lnSpc>
                <a:spcPct val="100000"/>
              </a:lnSpc>
              <a:buNone/>
            </a:pPr>
            <a:r>
              <a:rPr lang="en-GB" sz="2000" b="1" strike="noStrike" spc="-1">
                <a:solidFill>
                  <a:srgbClr val="000000"/>
                </a:solidFill>
                <a:latin typeface="Arial"/>
              </a:rPr>
              <a:t>40% Produktion &amp; Technik:</a:t>
            </a:r>
            <a:r>
              <a:rPr lang="en-GB" sz="2000" b="0" strike="noStrike" spc="-1">
                <a:solidFill>
                  <a:srgbClr val="000000"/>
                </a:solidFill>
                <a:latin typeface="Arial"/>
              </a:rPr>
              <a:t> Röstmaschinen und Laborausstattung.</a:t>
            </a:r>
            <a:endParaRPr lang="de-DE" sz="2000" b="0" strike="noStrike" spc="-1">
              <a:solidFill>
                <a:srgbClr val="000000"/>
              </a:solidFill>
              <a:latin typeface="Arial"/>
            </a:endParaRPr>
          </a:p>
          <a:p>
            <a:pPr marL="216000" indent="0">
              <a:lnSpc>
                <a:spcPct val="100000"/>
              </a:lnSpc>
              <a:buNone/>
            </a:pPr>
            <a:r>
              <a:rPr lang="en-GB" sz="2000" b="1" strike="noStrike" spc="-1">
                <a:solidFill>
                  <a:srgbClr val="000000"/>
                </a:solidFill>
                <a:latin typeface="Arial"/>
              </a:rPr>
              <a:t>30% Supply Chain:</a:t>
            </a:r>
            <a:r>
              <a:rPr lang="en-GB" sz="2000" b="0" strike="noStrike" spc="-1">
                <a:solidFill>
                  <a:srgbClr val="000000"/>
                </a:solidFill>
                <a:latin typeface="Arial"/>
              </a:rPr>
              <a:t> Erstbevorratung mit Bio-Rohkaffee (Direct Trade).</a:t>
            </a:r>
            <a:endParaRPr lang="de-DE" sz="2000" b="0" strike="noStrike" spc="-1">
              <a:solidFill>
                <a:srgbClr val="000000"/>
              </a:solidFill>
              <a:latin typeface="Arial"/>
            </a:endParaRPr>
          </a:p>
          <a:p>
            <a:pPr marL="216000" indent="0">
              <a:lnSpc>
                <a:spcPct val="100000"/>
              </a:lnSpc>
              <a:buNone/>
            </a:pPr>
            <a:r>
              <a:rPr lang="en-GB" sz="2000" b="1" strike="noStrike" spc="-1">
                <a:solidFill>
                  <a:srgbClr val="000000"/>
                </a:solidFill>
                <a:latin typeface="Arial"/>
              </a:rPr>
              <a:t>20% Marketing &amp; Branding:</a:t>
            </a:r>
            <a:r>
              <a:rPr lang="en-GB" sz="2000" b="0" strike="noStrike" spc="-1">
                <a:solidFill>
                  <a:srgbClr val="000000"/>
                </a:solidFill>
                <a:latin typeface="Arial"/>
              </a:rPr>
              <a:t> Markenaufbau und Omnichannel-Präsenz.</a:t>
            </a:r>
            <a:endParaRPr lang="de-DE" sz="2000" b="0" strike="noStrike" spc="-1">
              <a:solidFill>
                <a:srgbClr val="000000"/>
              </a:solidFill>
              <a:latin typeface="Arial"/>
            </a:endParaRPr>
          </a:p>
          <a:p>
            <a:pPr marL="216000" indent="0">
              <a:lnSpc>
                <a:spcPct val="100000"/>
              </a:lnSpc>
              <a:buNone/>
            </a:pPr>
            <a:r>
              <a:rPr lang="en-GB" sz="2000" b="1" strike="noStrike" spc="-1">
                <a:solidFill>
                  <a:srgbClr val="000000"/>
                </a:solidFill>
                <a:latin typeface="Arial"/>
              </a:rPr>
              <a:t>10% Liquiditätsreserve:</a:t>
            </a:r>
            <a:r>
              <a:rPr lang="en-GB" sz="2000" b="0" strike="noStrike" spc="-1">
                <a:solidFill>
                  <a:srgbClr val="000000"/>
                </a:solidFill>
                <a:latin typeface="Arial"/>
              </a:rPr>
              <a:t> Betriebsmittel für die Startphase.</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p:txBody>
      </p:sp>
      <p:sp>
        <p:nvSpPr>
          <p:cNvPr id="243" name="PlaceHolder 3"/>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9BFBCB2E-1DAA-4BF8-B6BE-4099E8C2482C}" type="slidenum">
              <a:rPr lang="en-US" sz="1800" b="0" strike="noStrike" spc="-1">
                <a:solidFill>
                  <a:schemeClr val="dk1"/>
                </a:solidFill>
                <a:latin typeface="+mn-lt"/>
                <a:ea typeface="+mn-ea"/>
              </a:rPr>
              <a:t>3</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189020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noRot="1" noChangeAspect="1"/>
          </p:cNvSpPr>
          <p:nvPr>
            <p:ph type="sldImg"/>
          </p:nvPr>
        </p:nvSpPr>
        <p:spPr>
          <a:xfrm>
            <a:off x="0" y="0"/>
            <a:ext cx="0" cy="0"/>
          </a:xfrm>
          <a:prstGeom prst="rect">
            <a:avLst/>
          </a:prstGeom>
          <a:ln w="0">
            <a:noFill/>
          </a:ln>
        </p:spPr>
      </p:sp>
      <p:sp>
        <p:nvSpPr>
          <p:cNvPr id="245"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46" name="PlaceHolder 3"/>
          <p:cNvSpPr>
            <a:spLocks noGrp="1"/>
          </p:cNvSpPr>
          <p:nvPr>
            <p:ph type="sldNum" idx="7"/>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1A371CEF-CAB9-4C14-863E-C4D9BA37A5F0}" type="slidenum">
              <a:rPr lang="en-US" sz="1800" b="0" strike="noStrike" spc="-1">
                <a:solidFill>
                  <a:schemeClr val="dk1"/>
                </a:solidFill>
                <a:latin typeface="+mn-lt"/>
                <a:ea typeface="+mn-ea"/>
              </a:rPr>
              <a:t>4</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60070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noRot="1" noChangeAspect="1"/>
          </p:cNvSpPr>
          <p:nvPr>
            <p:ph type="sldImg"/>
          </p:nvPr>
        </p:nvSpPr>
        <p:spPr>
          <a:xfrm>
            <a:off x="0" y="0"/>
            <a:ext cx="0" cy="0"/>
          </a:xfrm>
          <a:prstGeom prst="rect">
            <a:avLst/>
          </a:prstGeom>
          <a:ln w="0">
            <a:noFill/>
          </a:ln>
        </p:spPr>
      </p:sp>
      <p:sp>
        <p:nvSpPr>
          <p:cNvPr id="248"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49"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4655C5C6-ABA8-47B5-BAD2-20B8197C1AC1}" type="slidenum">
              <a:rPr lang="en-US" sz="1800" b="0" strike="noStrike" spc="-1">
                <a:solidFill>
                  <a:schemeClr val="dk1"/>
                </a:solidFill>
                <a:latin typeface="+mn-lt"/>
                <a:ea typeface="+mn-ea"/>
              </a:rPr>
              <a:t>5</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391439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noRot="1" noChangeAspect="1"/>
          </p:cNvSpPr>
          <p:nvPr>
            <p:ph type="sldImg"/>
          </p:nvPr>
        </p:nvSpPr>
        <p:spPr>
          <a:xfrm>
            <a:off x="0" y="0"/>
            <a:ext cx="0" cy="0"/>
          </a:xfrm>
          <a:prstGeom prst="rect">
            <a:avLst/>
          </a:prstGeom>
          <a:ln w="0">
            <a:noFill/>
          </a:ln>
        </p:spPr>
      </p:sp>
      <p:sp>
        <p:nvSpPr>
          <p:cNvPr id="251"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52" name="PlaceHolder 3"/>
          <p:cNvSpPr>
            <a:spLocks noGrp="1"/>
          </p:cNvSpPr>
          <p:nvPr>
            <p:ph type="sldNum" idx="9"/>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5E6B344F-69F4-458A-BCAC-B267A8F299B9}" type="slidenum">
              <a:rPr lang="en-US" sz="1800" b="0" strike="noStrike" spc="-1">
                <a:solidFill>
                  <a:schemeClr val="dk1"/>
                </a:solidFill>
                <a:latin typeface="+mn-lt"/>
                <a:ea typeface="+mn-ea"/>
              </a:rPr>
              <a:t>6</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411071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0" y="0"/>
            <a:ext cx="0" cy="0"/>
          </a:xfrm>
          <a:prstGeom prst="rect">
            <a:avLst/>
          </a:prstGeom>
          <a:ln w="0">
            <a:noFill/>
          </a:ln>
        </p:spPr>
      </p:sp>
      <p:sp>
        <p:nvSpPr>
          <p:cNvPr id="254"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55" name="PlaceHolder 3"/>
          <p:cNvSpPr>
            <a:spLocks noGrp="1"/>
          </p:cNvSpPr>
          <p:nvPr>
            <p:ph type="sldNum" idx="10"/>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7E8AB024-B2E4-4A88-8D62-CC3F4B73BB45}" type="slidenum">
              <a:rPr lang="en-US" sz="1800" b="0" strike="noStrike" spc="-1">
                <a:solidFill>
                  <a:schemeClr val="dk1"/>
                </a:solidFill>
                <a:latin typeface="+mn-lt"/>
                <a:ea typeface="+mn-ea"/>
              </a:rPr>
              <a:t>7</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422084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0" y="0"/>
            <a:ext cx="0" cy="0"/>
          </a:xfrm>
          <a:prstGeom prst="rect">
            <a:avLst/>
          </a:prstGeom>
          <a:ln w="0">
            <a:noFill/>
          </a:ln>
        </p:spPr>
      </p:sp>
      <p:sp>
        <p:nvSpPr>
          <p:cNvPr id="257"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58" name="PlaceHolder 3"/>
          <p:cNvSpPr>
            <a:spLocks noGrp="1"/>
          </p:cNvSpPr>
          <p:nvPr>
            <p:ph type="sldNum" idx="11"/>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5A8B8650-BFFD-4FBB-B3C7-BD57ADAD9EB1}" type="slidenum">
              <a:rPr lang="en-US" sz="1800" b="0" strike="noStrike" spc="-1">
                <a:solidFill>
                  <a:schemeClr val="dk1"/>
                </a:solidFill>
                <a:latin typeface="+mn-lt"/>
                <a:ea typeface="+mn-ea"/>
              </a:rPr>
              <a:t>9</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196458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0" y="0"/>
            <a:ext cx="0" cy="0"/>
          </a:xfrm>
          <a:prstGeom prst="rect">
            <a:avLst/>
          </a:prstGeom>
          <a:ln w="0">
            <a:noFill/>
          </a:ln>
        </p:spPr>
      </p:sp>
      <p:sp>
        <p:nvSpPr>
          <p:cNvPr id="260"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de-DE" sz="1800" b="0" strike="noStrike" spc="-1">
              <a:solidFill>
                <a:srgbClr val="000000"/>
              </a:solidFill>
              <a:latin typeface="Arial"/>
            </a:endParaRPr>
          </a:p>
        </p:txBody>
      </p:sp>
      <p:sp>
        <p:nvSpPr>
          <p:cNvPr id="261" name="PlaceHolder 3"/>
          <p:cNvSpPr>
            <a:spLocks noGrp="1"/>
          </p:cNvSpPr>
          <p:nvPr>
            <p:ph type="sldNum" idx="12"/>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mn-lt"/>
                <a:ea typeface="+mn-ea"/>
              </a:defRPr>
            </a:lvl1pPr>
          </a:lstStyle>
          <a:p>
            <a:pPr indent="0" defTabSz="914400">
              <a:lnSpc>
                <a:spcPct val="100000"/>
              </a:lnSpc>
              <a:buNone/>
            </a:pPr>
            <a:fld id="{762A10AF-A0D0-4155-8031-D62A43F4D2AB}" type="slidenum">
              <a:rPr lang="en-US" sz="1800" b="0" strike="noStrike" spc="-1">
                <a:solidFill>
                  <a:schemeClr val="dk1"/>
                </a:solidFill>
                <a:latin typeface="+mn-lt"/>
                <a:ea typeface="+mn-ea"/>
              </a:rPr>
              <a:t>10</a:t>
            </a:fld>
            <a:endParaRPr lang="de-DE" sz="1800" b="0" strike="noStrike" spc="-1">
              <a:solidFill>
                <a:srgbClr val="000000"/>
              </a:solidFill>
              <a:latin typeface="Times New Roman"/>
            </a:endParaRPr>
          </a:p>
        </p:txBody>
      </p:sp>
    </p:spTree>
    <p:extLst>
      <p:ext uri="{BB962C8B-B14F-4D97-AF65-F5344CB8AC3E}">
        <p14:creationId xmlns:p14="http://schemas.microsoft.com/office/powerpoint/2010/main" val="112286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lide 3 maste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lide 4 mast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lide 5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lide 6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Slide 7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lide 9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lide 10 mast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lide 11 mast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lide 12 mast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lide 13 mast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14 mast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lide 1 master">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lide 2 mas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27"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3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33"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4"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35"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3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37"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8"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39"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4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41"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2"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43"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4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6"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47"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4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5"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5"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7"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9"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11"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13"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15"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17"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19"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buNone/>
            </a:pPr>
            <a:r>
              <a:rPr lang="de-DE" sz="1800" b="0" strike="noStrike" spc="-1">
                <a:solidFill>
                  <a:schemeClr val="dk1"/>
                </a:solidFill>
                <a:latin typeface="Calibri"/>
              </a:rPr>
              <a:t>Format des Titeltextes durch Klicken bearbeiten</a:t>
            </a:r>
          </a:p>
        </p:txBody>
      </p:sp>
      <p:sp>
        <p:nvSpPr>
          <p:cNvPr id="23"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de-DE" sz="3200" b="0" strike="noStrike" spc="-1">
                <a:solidFill>
                  <a:schemeClr val="dk1"/>
                </a:solidFill>
                <a:latin typeface="Calibri"/>
              </a:rPr>
              <a:t>Format des Gliederungstextes durch Klicken bearbeiten</a:t>
            </a:r>
          </a:p>
          <a:p>
            <a:pPr marL="864000" lvl="1" indent="-324000">
              <a:spcBef>
                <a:spcPts val="1134"/>
              </a:spcBef>
              <a:buClr>
                <a:srgbClr val="FFFFFF"/>
              </a:buClr>
              <a:buSzPct val="75000"/>
              <a:buFont typeface="Symbol" charset="2"/>
              <a:buChar char=""/>
            </a:pPr>
            <a:r>
              <a:rPr lang="de-DE" sz="2400" b="0" strike="noStrike" spc="-1">
                <a:solidFill>
                  <a:schemeClr val="dk1"/>
                </a:solidFill>
                <a:latin typeface="Calibri"/>
              </a:rPr>
              <a:t>Zweite Gliederungsebene</a:t>
            </a:r>
          </a:p>
          <a:p>
            <a:pPr marL="1296000" lvl="2" indent="-288000">
              <a:spcBef>
                <a:spcPts val="850"/>
              </a:spcBef>
              <a:buClr>
                <a:srgbClr val="FFFFFF"/>
              </a:buClr>
              <a:buSzPct val="45000"/>
              <a:buFont typeface="Wingdings" charset="2"/>
              <a:buChar char=""/>
            </a:pPr>
            <a:r>
              <a:rPr lang="de-DE" sz="2000" b="0" strike="noStrike" spc="-1">
                <a:solidFill>
                  <a:schemeClr val="dk1"/>
                </a:solidFill>
                <a:latin typeface="Calibri"/>
              </a:rPr>
              <a:t>Dritte Gliederungsebene</a:t>
            </a:r>
          </a:p>
          <a:p>
            <a:pPr marL="1728000" lvl="3" indent="-216000">
              <a:spcBef>
                <a:spcPts val="567"/>
              </a:spcBef>
              <a:buClr>
                <a:srgbClr val="FFFFFF"/>
              </a:buClr>
              <a:buSzPct val="75000"/>
              <a:buFont typeface="Symbol" charset="2"/>
              <a:buChar char=""/>
            </a:pPr>
            <a:r>
              <a:rPr lang="de-DE" sz="2000" b="0" strike="noStrike" spc="-1">
                <a:solidFill>
                  <a:schemeClr val="dk1"/>
                </a:solidFill>
                <a:latin typeface="Calibri"/>
              </a:rPr>
              <a:t>Vierte Gliederungsebene</a:t>
            </a:r>
          </a:p>
          <a:p>
            <a:pPr marL="2160000" lvl="4" indent="-216000">
              <a:spcBef>
                <a:spcPts val="283"/>
              </a:spcBef>
              <a:buClr>
                <a:srgbClr val="FFFFFF"/>
              </a:buClr>
              <a:buSzPct val="45000"/>
              <a:buFont typeface="Wingdings" charset="2"/>
              <a:buChar char=""/>
            </a:pPr>
            <a:r>
              <a:rPr lang="de-DE" sz="2000" b="0" strike="noStrike" spc="-1">
                <a:solidFill>
                  <a:schemeClr val="dk1"/>
                </a:solidFill>
                <a:latin typeface="Calibri"/>
              </a:rPr>
              <a:t>Fünfte Gliederungsebene</a:t>
            </a:r>
          </a:p>
          <a:p>
            <a:pPr marL="2592000" lvl="5" indent="-216000">
              <a:spcBef>
                <a:spcPts val="283"/>
              </a:spcBef>
              <a:buClr>
                <a:srgbClr val="FFFFFF"/>
              </a:buClr>
              <a:buSzPct val="45000"/>
              <a:buFont typeface="Wingdings" charset="2"/>
              <a:buChar char=""/>
            </a:pPr>
            <a:r>
              <a:rPr lang="de-DE" sz="2000" b="0" strike="noStrike" spc="-1">
                <a:solidFill>
                  <a:schemeClr val="dk1"/>
                </a:solidFill>
                <a:latin typeface="Calibri"/>
              </a:rPr>
              <a:t>Sechste Gliederungsebene</a:t>
            </a:r>
          </a:p>
          <a:p>
            <a:pPr marL="3024000" lvl="6" indent="-216000">
              <a:spcBef>
                <a:spcPts val="283"/>
              </a:spcBef>
              <a:buClr>
                <a:srgbClr val="FFFFFF"/>
              </a:buClr>
              <a:buSzPct val="45000"/>
              <a:buFont typeface="Wingdings" charset="2"/>
              <a:buChar char=""/>
            </a:pPr>
            <a:r>
              <a:rPr lang="de-DE" sz="2000" b="0" strike="noStrike" spc="-1">
                <a:solidFill>
                  <a:schemeClr val="dk1"/>
                </a:solidFill>
                <a:latin typeface="Calibri"/>
              </a:rPr>
              <a:t>Siebte Gliederungsebene</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8229240"/>
          </a:xfrm>
          <a:prstGeom prst="rect">
            <a:avLst/>
          </a:prstGeom>
          <a:ln w="0">
            <a:noFill/>
          </a:ln>
        </p:spPr>
      </p:pic>
      <p:sp>
        <p:nvSpPr>
          <p:cNvPr id="25" name="Shape 0"/>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0.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sv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e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5760360" cy="8229240"/>
          </a:xfrm>
          <a:prstGeom prst="rect">
            <a:avLst/>
          </a:prstGeom>
          <a:ln w="0">
            <a:noFill/>
          </a:ln>
        </p:spPr>
      </p:pic>
      <p:sp>
        <p:nvSpPr>
          <p:cNvPr id="57" name="Text 0"/>
          <p:cNvSpPr/>
          <p:nvPr/>
        </p:nvSpPr>
        <p:spPr>
          <a:xfrm>
            <a:off x="6280200" y="2700000"/>
            <a:ext cx="7556040" cy="2125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5550"/>
              </a:lnSpc>
            </a:pPr>
            <a:r>
              <a:rPr lang="de-DE" sz="4800" b="1" strike="noStrike" spc="-1">
                <a:solidFill>
                  <a:schemeClr val="dk1"/>
                </a:solidFill>
                <a:latin typeface="Calibri"/>
              </a:rPr>
              <a:t>Mehmet Coffee – Vom Kindheitstraum zur Kaffeemanufaktur</a:t>
            </a:r>
            <a:r>
              <a:rPr lang="de-DE" sz="4800" b="0" strike="noStrike" spc="-1">
                <a:solidFill>
                  <a:schemeClr val="dk1"/>
                </a:solidFill>
                <a:latin typeface="Calibri"/>
              </a:rPr>
              <a:t> </a:t>
            </a:r>
            <a:endParaRPr lang="de-DE" sz="4800" b="0" strike="noStrike" spc="-1">
              <a:solidFill>
                <a:srgbClr val="FFFFFF"/>
              </a:solidFill>
              <a:latin typeface="Arial"/>
            </a:endParaRPr>
          </a:p>
        </p:txBody>
      </p:sp>
      <p:sp>
        <p:nvSpPr>
          <p:cNvPr id="58" name="Text 1"/>
          <p:cNvSpPr/>
          <p:nvPr/>
        </p:nvSpPr>
        <p:spPr>
          <a:xfrm>
            <a:off x="6280200" y="5166720"/>
            <a:ext cx="755604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849"/>
              </a:lnSpc>
            </a:pPr>
            <a:r>
              <a:rPr lang="de-DE" sz="1750" b="0" strike="noStrike" spc="-1">
                <a:solidFill>
                  <a:srgbClr val="2C2926"/>
                </a:solidFill>
                <a:latin typeface="Inter"/>
                <a:ea typeface="Inter"/>
              </a:rPr>
              <a:t>Strategischer Businessplan: Markteintritt, CRM-Integration &amp; Skalierung</a:t>
            </a:r>
            <a:endParaRPr lang="de-DE" sz="175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 0"/>
          <p:cNvSpPr/>
          <p:nvPr/>
        </p:nvSpPr>
        <p:spPr>
          <a:xfrm>
            <a:off x="719280" y="566640"/>
            <a:ext cx="5137560" cy="641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5051"/>
              </a:lnSpc>
              <a:tabLst>
                <a:tab pos="0" algn="l"/>
              </a:tabLst>
            </a:pPr>
            <a:r>
              <a:rPr lang="en-US" sz="4000" b="0" strike="noStrike" spc="-1">
                <a:solidFill>
                  <a:srgbClr val="2C2926"/>
                </a:solidFill>
                <a:latin typeface="Bricolage Grotesque Semi Bold"/>
                <a:ea typeface="Bricolage Grotesque Semi Bold"/>
              </a:rPr>
              <a:t>Marketing Kanäle</a:t>
            </a:r>
            <a:endParaRPr lang="de-DE" sz="4000" b="0" strike="noStrike" spc="-1">
              <a:solidFill>
                <a:srgbClr val="FFFFFF"/>
              </a:solidFill>
              <a:latin typeface="Arial"/>
            </a:endParaRPr>
          </a:p>
        </p:txBody>
      </p:sp>
      <p:pic>
        <p:nvPicPr>
          <p:cNvPr id="188" name="Image 0" descr="preencoded.png"/>
          <p:cNvPicPr/>
          <p:nvPr/>
        </p:nvPicPr>
        <p:blipFill>
          <a:blip r:embed="rId3" cstate="screen">
            <a:extLst>
              <a:ext uri="{28A0092B-C50C-407E-A947-70E740481C1C}">
                <a14:useLocalDpi xmlns:a14="http://schemas.microsoft.com/office/drawing/2010/main"/>
              </a:ext>
            </a:extLst>
          </a:blip>
          <a:stretch/>
        </p:blipFill>
        <p:spPr>
          <a:xfrm>
            <a:off x="719280" y="1748160"/>
            <a:ext cx="3922920" cy="2683800"/>
          </a:xfrm>
          <a:prstGeom prst="rect">
            <a:avLst/>
          </a:prstGeom>
          <a:ln w="0">
            <a:noFill/>
          </a:ln>
        </p:spPr>
      </p:pic>
      <p:sp>
        <p:nvSpPr>
          <p:cNvPr id="189" name="Text 1"/>
          <p:cNvSpPr/>
          <p:nvPr/>
        </p:nvSpPr>
        <p:spPr>
          <a:xfrm>
            <a:off x="719280" y="4399560"/>
            <a:ext cx="6345000" cy="328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551"/>
              </a:lnSpc>
              <a:tabLst>
                <a:tab pos="0" algn="l"/>
              </a:tabLst>
            </a:pPr>
            <a:r>
              <a:rPr lang="en-US" sz="1600" b="0" strike="noStrike" spc="-1">
                <a:solidFill>
                  <a:srgbClr val="2C2926"/>
                </a:solidFill>
                <a:latin typeface="Inter"/>
                <a:ea typeface="Inter"/>
              </a:rPr>
              <a:t>Website &amp; Online Shop</a:t>
            </a:r>
            <a:endParaRPr lang="de-DE" sz="1600" b="0" strike="noStrike" spc="-1">
              <a:solidFill>
                <a:srgbClr val="FFFFFF"/>
              </a:solidFill>
              <a:latin typeface="Arial"/>
            </a:endParaRPr>
          </a:p>
        </p:txBody>
      </p:sp>
      <p:pic>
        <p:nvPicPr>
          <p:cNvPr id="190" name="Image 1" descr="preencoded.png"/>
          <p:cNvPicPr/>
          <p:nvPr/>
        </p:nvPicPr>
        <p:blipFill>
          <a:blip r:embed="rId4" cstate="screen">
            <a:extLst>
              <a:ext uri="{28A0092B-C50C-407E-A947-70E740481C1C}">
                <a14:useLocalDpi xmlns:a14="http://schemas.microsoft.com/office/drawing/2010/main"/>
              </a:ext>
            </a:extLst>
          </a:blip>
          <a:stretch/>
        </p:blipFill>
        <p:spPr>
          <a:xfrm>
            <a:off x="734040" y="4971960"/>
            <a:ext cx="3507840" cy="2399760"/>
          </a:xfrm>
          <a:prstGeom prst="rect">
            <a:avLst/>
          </a:prstGeom>
          <a:ln w="0">
            <a:noFill/>
          </a:ln>
        </p:spPr>
      </p:pic>
      <p:sp>
        <p:nvSpPr>
          <p:cNvPr id="191" name="Text 2"/>
          <p:cNvSpPr/>
          <p:nvPr/>
        </p:nvSpPr>
        <p:spPr>
          <a:xfrm>
            <a:off x="719280" y="7456680"/>
            <a:ext cx="6345000" cy="328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551"/>
              </a:lnSpc>
              <a:tabLst>
                <a:tab pos="0" algn="l"/>
              </a:tabLst>
            </a:pPr>
            <a:r>
              <a:rPr lang="en-US" sz="1600" b="0" strike="noStrike" spc="-1">
                <a:solidFill>
                  <a:srgbClr val="2C2926"/>
                </a:solidFill>
                <a:latin typeface="Inter"/>
                <a:ea typeface="Inter"/>
              </a:rPr>
              <a:t>Social Media</a:t>
            </a:r>
            <a:endParaRPr lang="de-DE" sz="1600" b="0" strike="noStrike" spc="-1">
              <a:solidFill>
                <a:srgbClr val="FFFFFF"/>
              </a:solidFill>
              <a:latin typeface="Arial"/>
            </a:endParaRPr>
          </a:p>
        </p:txBody>
      </p:sp>
      <p:pic>
        <p:nvPicPr>
          <p:cNvPr id="192" name="Image 2" descr="preencoded.png"/>
          <p:cNvPicPr/>
          <p:nvPr/>
        </p:nvPicPr>
        <p:blipFill>
          <a:blip r:embed="rId5" cstate="screen">
            <a:extLst>
              <a:ext uri="{28A0092B-C50C-407E-A947-70E740481C1C}">
                <a14:useLocalDpi xmlns:a14="http://schemas.microsoft.com/office/drawing/2010/main"/>
              </a:ext>
            </a:extLst>
          </a:blip>
          <a:stretch/>
        </p:blipFill>
        <p:spPr>
          <a:xfrm>
            <a:off x="7573320" y="1748160"/>
            <a:ext cx="3392640" cy="2321280"/>
          </a:xfrm>
          <a:prstGeom prst="rect">
            <a:avLst/>
          </a:prstGeom>
          <a:ln w="0">
            <a:noFill/>
          </a:ln>
        </p:spPr>
      </p:pic>
      <p:sp>
        <p:nvSpPr>
          <p:cNvPr id="193" name="Text 3"/>
          <p:cNvSpPr/>
          <p:nvPr/>
        </p:nvSpPr>
        <p:spPr>
          <a:xfrm>
            <a:off x="7573320" y="4300920"/>
            <a:ext cx="6345000" cy="328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551"/>
              </a:lnSpc>
              <a:tabLst>
                <a:tab pos="0" algn="l"/>
              </a:tabLst>
            </a:pPr>
            <a:r>
              <a:rPr lang="en-US" sz="1600" b="0" strike="noStrike" spc="-1">
                <a:solidFill>
                  <a:srgbClr val="2C2926"/>
                </a:solidFill>
                <a:latin typeface="Inter"/>
                <a:ea typeface="Inter"/>
              </a:rPr>
              <a:t>Treuekarte</a:t>
            </a:r>
            <a:endParaRPr lang="de-DE" sz="1600" b="0" strike="noStrike" spc="-1">
              <a:solidFill>
                <a:srgbClr val="FFFFFF"/>
              </a:solidFill>
              <a:latin typeface="Arial"/>
            </a:endParaRPr>
          </a:p>
        </p:txBody>
      </p:sp>
      <p:pic>
        <p:nvPicPr>
          <p:cNvPr id="194" name="Image 3" descr="preencoded.png"/>
          <p:cNvPicPr/>
          <p:nvPr/>
        </p:nvPicPr>
        <p:blipFill>
          <a:blip r:embed="rId6" cstate="screen">
            <a:extLst>
              <a:ext uri="{28A0092B-C50C-407E-A947-70E740481C1C}">
                <a14:useLocalDpi xmlns:a14="http://schemas.microsoft.com/office/drawing/2010/main"/>
              </a:ext>
            </a:extLst>
          </a:blip>
          <a:stretch/>
        </p:blipFill>
        <p:spPr>
          <a:xfrm>
            <a:off x="7573320" y="4860720"/>
            <a:ext cx="3460320" cy="2367360"/>
          </a:xfrm>
          <a:prstGeom prst="rect">
            <a:avLst/>
          </a:prstGeom>
          <a:ln w="0">
            <a:noFill/>
          </a:ln>
        </p:spPr>
      </p:pic>
      <p:sp>
        <p:nvSpPr>
          <p:cNvPr id="195" name="Text 4"/>
          <p:cNvSpPr/>
          <p:nvPr/>
        </p:nvSpPr>
        <p:spPr>
          <a:xfrm>
            <a:off x="7696080" y="7241760"/>
            <a:ext cx="6345000" cy="328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551"/>
              </a:lnSpc>
              <a:tabLst>
                <a:tab pos="0" algn="l"/>
              </a:tabLst>
            </a:pPr>
            <a:r>
              <a:rPr lang="en-US" sz="1600" b="0" strike="noStrike" spc="-1">
                <a:solidFill>
                  <a:srgbClr val="2C2926"/>
                </a:solidFill>
                <a:latin typeface="Inter"/>
                <a:ea typeface="Inter"/>
              </a:rPr>
              <a:t>Gehweg Schilder</a:t>
            </a:r>
            <a:endParaRPr lang="de-DE" sz="16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5760360" cy="8229240"/>
          </a:xfrm>
          <a:prstGeom prst="rect">
            <a:avLst/>
          </a:prstGeom>
          <a:ln w="0">
            <a:noFill/>
          </a:ln>
        </p:spPr>
      </p:pic>
      <p:sp>
        <p:nvSpPr>
          <p:cNvPr id="197" name="Text 0"/>
          <p:cNvSpPr/>
          <p:nvPr/>
        </p:nvSpPr>
        <p:spPr>
          <a:xfrm>
            <a:off x="6031800" y="1172160"/>
            <a:ext cx="5504400" cy="486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3801"/>
              </a:lnSpc>
              <a:tabLst>
                <a:tab pos="0" algn="l"/>
              </a:tabLst>
            </a:pPr>
            <a:r>
              <a:rPr lang="en-US" sz="3050" b="0" strike="noStrike" spc="-1">
                <a:solidFill>
                  <a:srgbClr val="2C2926"/>
                </a:solidFill>
                <a:latin typeface="Bricolage Grotesque Semi Bold"/>
                <a:ea typeface="Bricolage Grotesque Semi Bold"/>
              </a:rPr>
              <a:t>Logistik &amp; Qualitätssicherung</a:t>
            </a:r>
            <a:endParaRPr lang="de-DE" sz="3050" b="0" strike="noStrike" spc="-1">
              <a:solidFill>
                <a:srgbClr val="FFFFFF"/>
              </a:solidFill>
              <a:latin typeface="Arial"/>
            </a:endParaRPr>
          </a:p>
        </p:txBody>
      </p:sp>
      <p:sp>
        <p:nvSpPr>
          <p:cNvPr id="198" name="Text 1"/>
          <p:cNvSpPr/>
          <p:nvPr/>
        </p:nvSpPr>
        <p:spPr>
          <a:xfrm>
            <a:off x="6031800" y="1892880"/>
            <a:ext cx="8052840" cy="49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Eine reibungslose Lieferkette und höchste Qualitätsstandards sind entscheidend für den perfekten Kaffeegenuss von Mehmet Coffee.</a:t>
            </a:r>
            <a:endParaRPr lang="de-DE" sz="1200" b="0" strike="noStrike" spc="-1">
              <a:solidFill>
                <a:srgbClr val="FFFFFF"/>
              </a:solidFill>
              <a:latin typeface="Arial"/>
            </a:endParaRPr>
          </a:p>
        </p:txBody>
      </p:sp>
      <p:sp>
        <p:nvSpPr>
          <p:cNvPr id="199" name="Shape 2"/>
          <p:cNvSpPr/>
          <p:nvPr/>
        </p:nvSpPr>
        <p:spPr>
          <a:xfrm>
            <a:off x="6031800" y="2566800"/>
            <a:ext cx="350280" cy="3502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00" name="Text 3"/>
          <p:cNvSpPr/>
          <p:nvPr/>
        </p:nvSpPr>
        <p:spPr>
          <a:xfrm>
            <a:off x="6537960" y="2620080"/>
            <a:ext cx="2122920" cy="243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899"/>
              </a:lnSpc>
              <a:tabLst>
                <a:tab pos="0" algn="l"/>
              </a:tabLst>
            </a:pPr>
            <a:r>
              <a:rPr lang="en-US" sz="1500" b="0" strike="noStrike" spc="-1">
                <a:solidFill>
                  <a:srgbClr val="2C2926"/>
                </a:solidFill>
                <a:latin typeface="Bricolage Grotesque Semi Bold"/>
                <a:ea typeface="Bricolage Grotesque Semi Bold"/>
              </a:rPr>
              <a:t>Lückenlose Lieferkette</a:t>
            </a:r>
            <a:endParaRPr lang="de-DE" sz="1500" b="0" strike="noStrike" spc="-1">
              <a:solidFill>
                <a:srgbClr val="FFFFFF"/>
              </a:solidFill>
              <a:latin typeface="Arial"/>
            </a:endParaRPr>
          </a:p>
        </p:txBody>
      </p:sp>
      <p:sp>
        <p:nvSpPr>
          <p:cNvPr id="201" name="Text 4"/>
          <p:cNvSpPr/>
          <p:nvPr/>
        </p:nvSpPr>
        <p:spPr>
          <a:xfrm>
            <a:off x="6537960" y="2957040"/>
            <a:ext cx="7546680" cy="49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Vom Anbau bis zur Röstung: Jeder Schritt wird sorgfältig überwacht, um Herkunft und Qualität der Rohkaffeebohnen zu garantieren.</a:t>
            </a:r>
            <a:endParaRPr lang="de-DE" sz="1200" b="0" strike="noStrike" spc="-1">
              <a:solidFill>
                <a:srgbClr val="FFFFFF"/>
              </a:solidFill>
              <a:latin typeface="Arial"/>
            </a:endParaRPr>
          </a:p>
        </p:txBody>
      </p:sp>
      <p:sp>
        <p:nvSpPr>
          <p:cNvPr id="202" name="Shape 5"/>
          <p:cNvSpPr/>
          <p:nvPr/>
        </p:nvSpPr>
        <p:spPr>
          <a:xfrm>
            <a:off x="6031800" y="3767400"/>
            <a:ext cx="350280" cy="3502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03" name="Text 6"/>
          <p:cNvSpPr/>
          <p:nvPr/>
        </p:nvSpPr>
        <p:spPr>
          <a:xfrm>
            <a:off x="6537960" y="3820680"/>
            <a:ext cx="1947600" cy="243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899"/>
              </a:lnSpc>
              <a:tabLst>
                <a:tab pos="0" algn="l"/>
              </a:tabLst>
            </a:pPr>
            <a:r>
              <a:rPr lang="en-US" sz="1500" b="0" strike="noStrike" spc="-1">
                <a:solidFill>
                  <a:srgbClr val="2C2926"/>
                </a:solidFill>
                <a:latin typeface="Bricolage Grotesque Semi Bold"/>
                <a:ea typeface="Bricolage Grotesque Semi Bold"/>
              </a:rPr>
              <a:t>Optimale Lagerung</a:t>
            </a:r>
            <a:endParaRPr lang="de-DE" sz="1500" b="0" strike="noStrike" spc="-1">
              <a:solidFill>
                <a:srgbClr val="FFFFFF"/>
              </a:solidFill>
              <a:latin typeface="Arial"/>
            </a:endParaRPr>
          </a:p>
        </p:txBody>
      </p:sp>
      <p:sp>
        <p:nvSpPr>
          <p:cNvPr id="204" name="Text 7"/>
          <p:cNvSpPr/>
          <p:nvPr/>
        </p:nvSpPr>
        <p:spPr>
          <a:xfrm>
            <a:off x="6537960" y="4157640"/>
            <a:ext cx="7546680" cy="49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Grünkaffee und Röstkaffee werden unter kontrollierten Bedingungen (Temperatur, Luftfeuchtigkeit) gelagert, um Frische und Aroma zu bewahren.</a:t>
            </a:r>
            <a:endParaRPr lang="de-DE" sz="1200" b="0" strike="noStrike" spc="-1">
              <a:solidFill>
                <a:srgbClr val="FFFFFF"/>
              </a:solidFill>
              <a:latin typeface="Arial"/>
            </a:endParaRPr>
          </a:p>
        </p:txBody>
      </p:sp>
      <p:sp>
        <p:nvSpPr>
          <p:cNvPr id="205" name="Shape 8"/>
          <p:cNvSpPr/>
          <p:nvPr/>
        </p:nvSpPr>
        <p:spPr>
          <a:xfrm>
            <a:off x="6031800" y="4968000"/>
            <a:ext cx="350280" cy="3502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06" name="Text 9"/>
          <p:cNvSpPr/>
          <p:nvPr/>
        </p:nvSpPr>
        <p:spPr>
          <a:xfrm>
            <a:off x="6537960" y="5021280"/>
            <a:ext cx="2592000" cy="243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899"/>
              </a:lnSpc>
              <a:tabLst>
                <a:tab pos="0" algn="l"/>
              </a:tabLst>
            </a:pPr>
            <a:r>
              <a:rPr lang="en-US" sz="1500" b="0" strike="noStrike" spc="-1">
                <a:solidFill>
                  <a:srgbClr val="2C2926"/>
                </a:solidFill>
                <a:latin typeface="Bricolage Grotesque Semi Bold"/>
                <a:ea typeface="Bricolage Grotesque Semi Bold"/>
              </a:rPr>
              <a:t>Strenge Qualitätskontrollen</a:t>
            </a:r>
            <a:endParaRPr lang="de-DE" sz="1500" b="0" strike="noStrike" spc="-1">
              <a:solidFill>
                <a:srgbClr val="FFFFFF"/>
              </a:solidFill>
              <a:latin typeface="Arial"/>
            </a:endParaRPr>
          </a:p>
        </p:txBody>
      </p:sp>
      <p:sp>
        <p:nvSpPr>
          <p:cNvPr id="207" name="Text 10"/>
          <p:cNvSpPr/>
          <p:nvPr/>
        </p:nvSpPr>
        <p:spPr>
          <a:xfrm>
            <a:off x="6537960" y="5358240"/>
            <a:ext cx="7546680" cy="49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Regelmäßige Verkostungen (Cupping), Mahlgradanalysen und Aromaprofile sichern die konsistente Spitzenqualität jeder Charge.</a:t>
            </a:r>
            <a:endParaRPr lang="de-DE" sz="1200" b="0" strike="noStrike" spc="-1">
              <a:solidFill>
                <a:srgbClr val="FFFFFF"/>
              </a:solidFill>
              <a:latin typeface="Arial"/>
            </a:endParaRPr>
          </a:p>
        </p:txBody>
      </p:sp>
      <p:sp>
        <p:nvSpPr>
          <p:cNvPr id="208" name="Shape 11"/>
          <p:cNvSpPr/>
          <p:nvPr/>
        </p:nvSpPr>
        <p:spPr>
          <a:xfrm>
            <a:off x="6031800" y="6168600"/>
            <a:ext cx="350280" cy="3502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09" name="Text 12"/>
          <p:cNvSpPr/>
          <p:nvPr/>
        </p:nvSpPr>
        <p:spPr>
          <a:xfrm>
            <a:off x="6537960" y="6221880"/>
            <a:ext cx="2053800" cy="243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899"/>
              </a:lnSpc>
              <a:tabLst>
                <a:tab pos="0" algn="l"/>
              </a:tabLst>
            </a:pPr>
            <a:r>
              <a:rPr lang="en-US" sz="1500" b="0" strike="noStrike" spc="-1">
                <a:solidFill>
                  <a:srgbClr val="2C2926"/>
                </a:solidFill>
                <a:latin typeface="Bricolage Grotesque Semi Bold"/>
                <a:ea typeface="Bricolage Grotesque Semi Bold"/>
              </a:rPr>
              <a:t>Effiziente Distribution</a:t>
            </a:r>
            <a:endParaRPr lang="de-DE" sz="1500" b="0" strike="noStrike" spc="-1">
              <a:solidFill>
                <a:srgbClr val="FFFFFF"/>
              </a:solidFill>
              <a:latin typeface="Arial"/>
            </a:endParaRPr>
          </a:p>
        </p:txBody>
      </p:sp>
      <p:sp>
        <p:nvSpPr>
          <p:cNvPr id="210" name="Text 13"/>
          <p:cNvSpPr/>
          <p:nvPr/>
        </p:nvSpPr>
        <p:spPr>
          <a:xfrm>
            <a:off x="6537960" y="6558840"/>
            <a:ext cx="7546680" cy="498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Moderne Logistikpartner stellen sicher, dass unser Kaffee schnell und frisch bei Kunden, Partnern und im eigenen Café ankommt.</a:t>
            </a:r>
            <a:endParaRPr lang="de-DE" sz="12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0" descr="preencoded.png"/>
          <p:cNvPicPr/>
          <p:nvPr/>
        </p:nvPicPr>
        <p:blipFill>
          <a:blip r:embed="rId3" cstate="screen">
            <a:extLst>
              <a:ext uri="{28A0092B-C50C-407E-A947-70E740481C1C}">
                <a14:useLocalDpi xmlns:a14="http://schemas.microsoft.com/office/drawing/2010/main"/>
              </a:ext>
            </a:extLst>
          </a:blip>
          <a:stretch/>
        </p:blipFill>
        <p:spPr>
          <a:xfrm>
            <a:off x="8869680" y="0"/>
            <a:ext cx="5760360" cy="8229240"/>
          </a:xfrm>
          <a:prstGeom prst="rect">
            <a:avLst/>
          </a:prstGeom>
          <a:ln w="0">
            <a:noFill/>
          </a:ln>
        </p:spPr>
      </p:pic>
      <p:sp>
        <p:nvSpPr>
          <p:cNvPr id="212" name="Text 0"/>
          <p:cNvSpPr/>
          <p:nvPr/>
        </p:nvSpPr>
        <p:spPr>
          <a:xfrm>
            <a:off x="423360" y="1779480"/>
            <a:ext cx="7313400" cy="377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951"/>
              </a:lnSpc>
              <a:tabLst>
                <a:tab pos="0" algn="l"/>
              </a:tabLst>
            </a:pPr>
            <a:r>
              <a:rPr lang="en-US" sz="2350" b="0" strike="noStrike" spc="-1">
                <a:solidFill>
                  <a:srgbClr val="2C2926"/>
                </a:solidFill>
                <a:latin typeface="Bricolage Grotesque Semi Bold"/>
                <a:ea typeface="Bricolage Grotesque Semi Bold"/>
              </a:rPr>
              <a:t>Unser Mehmet Coffee Store: Ein Ort des Genusses</a:t>
            </a:r>
            <a:endParaRPr lang="de-DE" sz="2350" b="0" strike="noStrike" spc="-1">
              <a:solidFill>
                <a:srgbClr val="FFFFFF"/>
              </a:solidFill>
              <a:latin typeface="Arial"/>
            </a:endParaRPr>
          </a:p>
        </p:txBody>
      </p:sp>
      <p:sp>
        <p:nvSpPr>
          <p:cNvPr id="213" name="Text 1"/>
          <p:cNvSpPr/>
          <p:nvPr/>
        </p:nvSpPr>
        <p:spPr>
          <a:xfrm>
            <a:off x="423360" y="2339280"/>
            <a:ext cx="8296560" cy="58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500"/>
              </a:lnSpc>
              <a:tabLst>
                <a:tab pos="0" algn="l"/>
              </a:tabLst>
            </a:pPr>
            <a:r>
              <a:rPr lang="en-US" sz="950" b="0" strike="noStrike" spc="-1">
                <a:solidFill>
                  <a:srgbClr val="2C2926"/>
                </a:solidFill>
                <a:latin typeface="Inter"/>
                <a:ea typeface="Inter"/>
              </a:rPr>
              <a:t>Tauchen Sie ein in die Welt des Mehmet Coffee Stores, einem einzigartigen Konzept, das traditionelle Gastfreundschaft mit modernem Flair verbindet. Auf 300m² erwartet Sie ein stimmungsvolles Ambiente mit arabisch-orientalischem Interieur, warmem Licht und komfortablen Sitzgelegenheiten, die zum Verweilen einladen.</a:t>
            </a:r>
            <a:endParaRPr lang="de-DE" sz="950" b="0" strike="noStrike" spc="-1">
              <a:solidFill>
                <a:srgbClr val="FFFFFF"/>
              </a:solidFill>
              <a:latin typeface="Arial"/>
            </a:endParaRPr>
          </a:p>
        </p:txBody>
      </p:sp>
      <p:sp>
        <p:nvSpPr>
          <p:cNvPr id="214" name="Shape 2"/>
          <p:cNvSpPr/>
          <p:nvPr/>
        </p:nvSpPr>
        <p:spPr>
          <a:xfrm>
            <a:off x="423360" y="3056400"/>
            <a:ext cx="8296560" cy="921240"/>
          </a:xfrm>
          <a:prstGeom prst="roundRect">
            <a:avLst>
              <a:gd name="adj" fmla="val 5517"/>
            </a:avLst>
          </a:prstGeom>
          <a:solidFill>
            <a:srgbClr val="FFFFFF">
              <a:alpha val="95000"/>
            </a:srgbClr>
          </a:solidFill>
          <a:ln w="1524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15" name="Shape 3"/>
          <p:cNvSpPr/>
          <p:nvPr/>
        </p:nvSpPr>
        <p:spPr>
          <a:xfrm>
            <a:off x="438840" y="3071520"/>
            <a:ext cx="483840" cy="890640"/>
          </a:xfrm>
          <a:prstGeom prst="roundRect">
            <a:avLst>
              <a:gd name="adj" fmla="val 6723"/>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16" name="Text 4"/>
          <p:cNvSpPr/>
          <p:nvPr/>
        </p:nvSpPr>
        <p:spPr>
          <a:xfrm>
            <a:off x="1044000" y="3192480"/>
            <a:ext cx="1686240" cy="188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451"/>
              </a:lnSpc>
              <a:tabLst>
                <a:tab pos="0" algn="l"/>
              </a:tabLst>
            </a:pPr>
            <a:r>
              <a:rPr lang="en-US" sz="1150" b="0" strike="noStrike" spc="-1">
                <a:solidFill>
                  <a:srgbClr val="2C2926"/>
                </a:solidFill>
                <a:latin typeface="Bricolage Grotesque Semi Bold"/>
                <a:ea typeface="Bricolage Grotesque Semi Bold"/>
              </a:rPr>
              <a:t>Einzigartiges Ambiente</a:t>
            </a:r>
            <a:endParaRPr lang="de-DE" sz="1150" b="0" strike="noStrike" spc="-1">
              <a:solidFill>
                <a:srgbClr val="FFFFFF"/>
              </a:solidFill>
              <a:latin typeface="Arial"/>
            </a:endParaRPr>
          </a:p>
        </p:txBody>
      </p:sp>
      <p:sp>
        <p:nvSpPr>
          <p:cNvPr id="217" name="Text 5"/>
          <p:cNvSpPr/>
          <p:nvPr/>
        </p:nvSpPr>
        <p:spPr>
          <a:xfrm>
            <a:off x="1044000" y="3454200"/>
            <a:ext cx="7540200" cy="387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500"/>
              </a:lnSpc>
              <a:tabLst>
                <a:tab pos="0" algn="l"/>
              </a:tabLst>
            </a:pPr>
            <a:r>
              <a:rPr lang="en-US" sz="950" b="0" strike="noStrike" spc="-1">
                <a:solidFill>
                  <a:srgbClr val="2C2926"/>
                </a:solidFill>
                <a:latin typeface="Inter"/>
                <a:ea typeface="Inter"/>
              </a:rPr>
              <a:t>Unser Store ist mehr als nur ein Café. Es ist eine Oase der Ruhe und des Genusses, die Tradition und Moderne auf harmonische Weise vereint. Von handverlesenen Möbeln bis zur dezenten Beleuchtung – jedes Detail schafft eine einladende Atmosphäre.</a:t>
            </a:r>
            <a:endParaRPr lang="de-DE" sz="950" b="0" strike="noStrike" spc="-1">
              <a:solidFill>
                <a:srgbClr val="FFFFFF"/>
              </a:solidFill>
              <a:latin typeface="Arial"/>
            </a:endParaRPr>
          </a:p>
        </p:txBody>
      </p:sp>
      <p:sp>
        <p:nvSpPr>
          <p:cNvPr id="218" name="Shape 6"/>
          <p:cNvSpPr/>
          <p:nvPr/>
        </p:nvSpPr>
        <p:spPr>
          <a:xfrm>
            <a:off x="423360" y="4098600"/>
            <a:ext cx="8296560" cy="1114920"/>
          </a:xfrm>
          <a:prstGeom prst="roundRect">
            <a:avLst>
              <a:gd name="adj" fmla="val 4559"/>
            </a:avLst>
          </a:prstGeom>
          <a:solidFill>
            <a:srgbClr val="FFFFFF">
              <a:alpha val="95000"/>
            </a:srgbClr>
          </a:solidFill>
          <a:ln w="1524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19" name="Shape 7"/>
          <p:cNvSpPr/>
          <p:nvPr/>
        </p:nvSpPr>
        <p:spPr>
          <a:xfrm>
            <a:off x="438840" y="4114080"/>
            <a:ext cx="483840" cy="1084320"/>
          </a:xfrm>
          <a:prstGeom prst="roundRect">
            <a:avLst>
              <a:gd name="adj" fmla="val 6723"/>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20" name="Text 8"/>
          <p:cNvSpPr/>
          <p:nvPr/>
        </p:nvSpPr>
        <p:spPr>
          <a:xfrm>
            <a:off x="1044000" y="4235040"/>
            <a:ext cx="1623960" cy="188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451"/>
              </a:lnSpc>
              <a:tabLst>
                <a:tab pos="0" algn="l"/>
              </a:tabLst>
            </a:pPr>
            <a:r>
              <a:rPr lang="en-US" sz="1150" b="0" strike="noStrike" spc="-1">
                <a:solidFill>
                  <a:srgbClr val="2C2926"/>
                </a:solidFill>
                <a:latin typeface="Bricolage Grotesque Semi Bold"/>
                <a:ea typeface="Bricolage Grotesque Semi Bold"/>
              </a:rPr>
              <a:t>Exklusive Produktwelt</a:t>
            </a:r>
            <a:endParaRPr lang="de-DE" sz="1150" b="0" strike="noStrike" spc="-1">
              <a:solidFill>
                <a:srgbClr val="FFFFFF"/>
              </a:solidFill>
              <a:latin typeface="Arial"/>
            </a:endParaRPr>
          </a:p>
        </p:txBody>
      </p:sp>
      <p:sp>
        <p:nvSpPr>
          <p:cNvPr id="221" name="Text 9"/>
          <p:cNvSpPr/>
          <p:nvPr/>
        </p:nvSpPr>
        <p:spPr>
          <a:xfrm>
            <a:off x="1044000" y="4496400"/>
            <a:ext cx="7540200" cy="58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500"/>
              </a:lnSpc>
              <a:tabLst>
                <a:tab pos="0" algn="l"/>
              </a:tabLst>
            </a:pPr>
            <a:r>
              <a:rPr lang="en-US" sz="950" b="0" strike="noStrike" spc="-1">
                <a:solidFill>
                  <a:srgbClr val="2C2926"/>
                </a:solidFill>
                <a:latin typeface="Inter"/>
                <a:ea typeface="Inter"/>
              </a:rPr>
              <a:t>Neben unseren frisch gerösteten Kaffeespezialitäten bieten wir eine erlesene Auswahl: hausgemachte Kuchen, authentisches Baklava und türkische Süßigkeiten, hochwertige Kaffeemaschinen und stilvolles Zubehör. Alles, was das Kaffeeliebhaber-Herz begehrt.</a:t>
            </a:r>
            <a:endParaRPr lang="de-DE" sz="950" b="0" strike="noStrike" spc="-1">
              <a:solidFill>
                <a:srgbClr val="FFFFFF"/>
              </a:solidFill>
              <a:latin typeface="Arial"/>
            </a:endParaRPr>
          </a:p>
        </p:txBody>
      </p:sp>
      <p:sp>
        <p:nvSpPr>
          <p:cNvPr id="222" name="Shape 10"/>
          <p:cNvSpPr/>
          <p:nvPr/>
        </p:nvSpPr>
        <p:spPr>
          <a:xfrm>
            <a:off x="423360" y="5334840"/>
            <a:ext cx="8296560" cy="1114920"/>
          </a:xfrm>
          <a:prstGeom prst="roundRect">
            <a:avLst>
              <a:gd name="adj" fmla="val 4559"/>
            </a:avLst>
          </a:prstGeom>
          <a:solidFill>
            <a:srgbClr val="FFFFFF">
              <a:alpha val="95000"/>
            </a:srgbClr>
          </a:solidFill>
          <a:ln w="1524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23" name="Shape 11"/>
          <p:cNvSpPr/>
          <p:nvPr/>
        </p:nvSpPr>
        <p:spPr>
          <a:xfrm>
            <a:off x="438840" y="5349960"/>
            <a:ext cx="483840" cy="1084320"/>
          </a:xfrm>
          <a:prstGeom prst="roundRect">
            <a:avLst>
              <a:gd name="adj" fmla="val 6723"/>
            </a:avLst>
          </a:prstGeom>
          <a:solidFill>
            <a:srgbClr val="FFFFF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224" name="Text 12"/>
          <p:cNvSpPr/>
          <p:nvPr/>
        </p:nvSpPr>
        <p:spPr>
          <a:xfrm>
            <a:off x="1044000" y="5470920"/>
            <a:ext cx="1544040" cy="188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451"/>
              </a:lnSpc>
              <a:tabLst>
                <a:tab pos="0" algn="l"/>
              </a:tabLst>
            </a:pPr>
            <a:r>
              <a:rPr lang="en-US" sz="1150" b="0" strike="noStrike" spc="-1">
                <a:solidFill>
                  <a:srgbClr val="2C2926"/>
                </a:solidFill>
                <a:latin typeface="Bricolage Grotesque Semi Bold"/>
                <a:ea typeface="Bricolage Grotesque Semi Bold"/>
              </a:rPr>
              <a:t>Das Mehmet Erlebnis</a:t>
            </a:r>
            <a:endParaRPr lang="de-DE" sz="1150" b="0" strike="noStrike" spc="-1">
              <a:solidFill>
                <a:srgbClr val="FFFFFF"/>
              </a:solidFill>
              <a:latin typeface="Arial"/>
            </a:endParaRPr>
          </a:p>
        </p:txBody>
      </p:sp>
      <p:sp>
        <p:nvSpPr>
          <p:cNvPr id="225" name="Text 13"/>
          <p:cNvSpPr/>
          <p:nvPr/>
        </p:nvSpPr>
        <p:spPr>
          <a:xfrm>
            <a:off x="1044000" y="5732640"/>
            <a:ext cx="7540200" cy="58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500"/>
              </a:lnSpc>
              <a:tabLst>
                <a:tab pos="0" algn="l"/>
              </a:tabLst>
            </a:pPr>
            <a:r>
              <a:rPr lang="en-US" sz="950" b="0" strike="noStrike" spc="-1">
                <a:solidFill>
                  <a:srgbClr val="2C2926"/>
                </a:solidFill>
                <a:latin typeface="Inter"/>
                <a:ea typeface="Inter"/>
              </a:rPr>
              <a:t>Bei uns steht der Kunde im Mittelpunkt. Genießen Sie nicht nur exzellenten Kaffee und feine Patisserie, sondern erleben Sie auch persönlichen Service und Beratung. Ein Ort zum Entspannen, Freunde treffen und die Seele baumeln lassen – ein wahres Erlebnis für alle Sinne.</a:t>
            </a:r>
            <a:endParaRPr lang="de-DE" sz="95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 0"/>
          <p:cNvSpPr/>
          <p:nvPr/>
        </p:nvSpPr>
        <p:spPr>
          <a:xfrm>
            <a:off x="818640" y="763560"/>
            <a:ext cx="11677680" cy="1019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ctr">
            <a:noAutofit/>
          </a:bodyPr>
          <a:lstStyle/>
          <a:p>
            <a:pPr defTabSz="914400">
              <a:lnSpc>
                <a:spcPts val="4399"/>
              </a:lnSpc>
            </a:pPr>
            <a:r>
              <a:rPr lang="en-US" sz="2400" b="0" strike="noStrike" spc="-1">
                <a:solidFill>
                  <a:srgbClr val="2C2926"/>
                </a:solidFill>
                <a:latin typeface="Bricolage Grotesque Semi Bold"/>
                <a:ea typeface="Bricolage Grotesque Semi Bold"/>
              </a:rPr>
              <a:t>Kernstrategie: Der Weg zum Erfolg</a:t>
            </a:r>
            <a:endParaRPr lang="de-DE" sz="2400" b="0" strike="noStrike" spc="-1">
              <a:solidFill>
                <a:srgbClr val="FFFFFF"/>
              </a:solidFill>
              <a:latin typeface="Arial"/>
            </a:endParaRPr>
          </a:p>
        </p:txBody>
      </p:sp>
      <p:sp>
        <p:nvSpPr>
          <p:cNvPr id="227" name="Text 1"/>
          <p:cNvSpPr/>
          <p:nvPr/>
        </p:nvSpPr>
        <p:spPr>
          <a:xfrm>
            <a:off x="818640" y="2339280"/>
            <a:ext cx="12095640" cy="5303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50000"/>
              </a:lnSpc>
            </a:pPr>
            <a:r>
              <a:rPr lang="de-DE" sz="2000" b="1" strike="noStrike" spc="-1">
                <a:solidFill>
                  <a:schemeClr val="dk1">
                    <a:lumMod val="75000"/>
                    <a:lumOff val="25000"/>
                  </a:schemeClr>
                </a:solidFill>
                <a:latin typeface="Calibri"/>
              </a:rPr>
              <a:t>Phase 1: Strategische Vorbereitung (Monat 1-2)</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Fokus:</a:t>
            </a:r>
            <a:r>
              <a:rPr lang="de-DE" sz="2000" b="0" strike="noStrike" spc="-1">
                <a:solidFill>
                  <a:schemeClr val="dk1">
                    <a:lumMod val="75000"/>
                    <a:lumOff val="25000"/>
                  </a:schemeClr>
                </a:solidFill>
                <a:latin typeface="Calibri"/>
              </a:rPr>
              <a:t> Marktanalyse, Finalisierung des Businessplans und Auswahl von </a:t>
            </a:r>
            <a:r>
              <a:rPr lang="de-DE" sz="2000" b="1" strike="noStrike" spc="-1">
                <a:solidFill>
                  <a:schemeClr val="dk1">
                    <a:lumMod val="75000"/>
                    <a:lumOff val="25000"/>
                  </a:schemeClr>
                </a:solidFill>
                <a:latin typeface="Calibri"/>
              </a:rPr>
              <a:t>Direct Trade</a:t>
            </a:r>
            <a:r>
              <a:rPr lang="de-DE" sz="2000" b="0" strike="noStrike" spc="-1">
                <a:solidFill>
                  <a:schemeClr val="dk1">
                    <a:lumMod val="75000"/>
                    <a:lumOff val="25000"/>
                  </a:schemeClr>
                </a:solidFill>
                <a:latin typeface="Calibri"/>
              </a:rPr>
              <a:t> Lieferanten.</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Aktivitäten:</a:t>
            </a:r>
            <a:r>
              <a:rPr lang="de-DE" sz="2000" b="0" strike="noStrike" spc="-1">
                <a:solidFill>
                  <a:schemeClr val="dk1">
                    <a:lumMod val="75000"/>
                    <a:lumOff val="25000"/>
                  </a:schemeClr>
                </a:solidFill>
                <a:latin typeface="Calibri"/>
              </a:rPr>
              <a:t> Sicherstellung der Lieferkette, Beantragung von Bio-Zertifizierungen und Standortanalyse.</a:t>
            </a:r>
            <a:endParaRPr lang="de-DE" sz="2000" b="0" strike="noStrike" spc="-1">
              <a:solidFill>
                <a:srgbClr val="FFFFFF"/>
              </a:solidFill>
              <a:latin typeface="Arial"/>
            </a:endParaRPr>
          </a:p>
          <a:p>
            <a:pPr defTabSz="914400">
              <a:lnSpc>
                <a:spcPct val="150000"/>
              </a:lnSpc>
            </a:pPr>
            <a:r>
              <a:rPr lang="de-DE" sz="2000" b="1" strike="noStrike" spc="-1">
                <a:solidFill>
                  <a:schemeClr val="dk1">
                    <a:lumMod val="75000"/>
                    <a:lumOff val="25000"/>
                  </a:schemeClr>
                </a:solidFill>
                <a:latin typeface="Calibri"/>
              </a:rPr>
              <a:t>Phase 2: Infrastruktur &amp; Brand-Building (Monat 3-4)</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Fokus:</a:t>
            </a:r>
            <a:r>
              <a:rPr lang="de-DE" sz="2000" b="0" strike="noStrike" spc="-1">
                <a:solidFill>
                  <a:schemeClr val="dk1">
                    <a:lumMod val="75000"/>
                    <a:lumOff val="25000"/>
                  </a:schemeClr>
                </a:solidFill>
                <a:latin typeface="Calibri"/>
              </a:rPr>
              <a:t> Installation der Röstmaschinen, Qualitätskontrolle der Röstprofile und Launch des </a:t>
            </a:r>
            <a:r>
              <a:rPr lang="de-DE" sz="2000" b="1" strike="noStrike" spc="-1">
                <a:solidFill>
                  <a:schemeClr val="dk1">
                    <a:lumMod val="75000"/>
                    <a:lumOff val="25000"/>
                  </a:schemeClr>
                </a:solidFill>
                <a:latin typeface="Calibri"/>
              </a:rPr>
              <a:t>Omnichannel-Marketings</a:t>
            </a:r>
            <a:r>
              <a:rPr lang="de-DE" sz="2000" b="0" strike="noStrike" spc="-1">
                <a:solidFill>
                  <a:schemeClr val="dk1">
                    <a:lumMod val="75000"/>
                    <a:lumOff val="25000"/>
                  </a:schemeClr>
                </a:solidFill>
                <a:latin typeface="Calibri"/>
              </a:rPr>
              <a:t>.</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Aktivitäten:</a:t>
            </a:r>
            <a:r>
              <a:rPr lang="de-DE" sz="2000" b="0" strike="noStrike" spc="-1">
                <a:solidFill>
                  <a:schemeClr val="dk1">
                    <a:lumMod val="75000"/>
                    <a:lumOff val="25000"/>
                  </a:schemeClr>
                </a:solidFill>
                <a:latin typeface="Calibri"/>
              </a:rPr>
              <a:t> Aufbau der digitalen Präsenz (Webshop/Social Media) und Design der nachhaltigen Verpackung.</a:t>
            </a:r>
            <a:endParaRPr lang="de-DE" sz="2000" b="0" strike="noStrike" spc="-1">
              <a:solidFill>
                <a:srgbClr val="FFFFFF"/>
              </a:solidFill>
              <a:latin typeface="Arial"/>
            </a:endParaRPr>
          </a:p>
          <a:p>
            <a:pPr defTabSz="914400">
              <a:lnSpc>
                <a:spcPct val="150000"/>
              </a:lnSpc>
            </a:pPr>
            <a:r>
              <a:rPr lang="de-DE" sz="2000" b="1" strike="noStrike" spc="-1">
                <a:solidFill>
                  <a:schemeClr val="dk1">
                    <a:lumMod val="75000"/>
                    <a:lumOff val="25000"/>
                  </a:schemeClr>
                </a:solidFill>
                <a:latin typeface="Calibri"/>
              </a:rPr>
              <a:t>Phase 3: Markteintritt &amp; Skalierung (Monat 5-6)</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Fokus:</a:t>
            </a:r>
            <a:r>
              <a:rPr lang="de-DE" sz="2000" b="0" strike="noStrike" spc="-1">
                <a:solidFill>
                  <a:schemeClr val="dk1">
                    <a:lumMod val="75000"/>
                    <a:lumOff val="25000"/>
                  </a:schemeClr>
                </a:solidFill>
                <a:latin typeface="Calibri"/>
              </a:rPr>
              <a:t> Eröffnung der Manufaktur, Akquise der ersten </a:t>
            </a:r>
            <a:r>
              <a:rPr lang="de-DE" sz="2000" b="1" strike="noStrike" spc="-1">
                <a:solidFill>
                  <a:schemeClr val="dk1">
                    <a:lumMod val="75000"/>
                    <a:lumOff val="25000"/>
                  </a:schemeClr>
                </a:solidFill>
                <a:latin typeface="Calibri"/>
              </a:rPr>
              <a:t>B2B-Großkunden</a:t>
            </a:r>
            <a:r>
              <a:rPr lang="de-DE" sz="2000" b="0" strike="noStrike" spc="-1">
                <a:solidFill>
                  <a:schemeClr val="dk1">
                    <a:lumMod val="75000"/>
                    <a:lumOff val="25000"/>
                  </a:schemeClr>
                </a:solidFill>
                <a:latin typeface="Calibri"/>
              </a:rPr>
              <a:t> und Vorbereitung auf </a:t>
            </a:r>
            <a:r>
              <a:rPr lang="de-DE" sz="2000" b="1" strike="noStrike" spc="-1">
                <a:solidFill>
                  <a:schemeClr val="dk1">
                    <a:lumMod val="75000"/>
                    <a:lumOff val="25000"/>
                  </a:schemeClr>
                </a:solidFill>
                <a:latin typeface="Calibri"/>
              </a:rPr>
              <a:t>B2G-Ausschreibungen</a:t>
            </a:r>
            <a:r>
              <a:rPr lang="de-DE" sz="2000" b="0" strike="noStrike" spc="-1">
                <a:solidFill>
                  <a:schemeClr val="dk1">
                    <a:lumMod val="75000"/>
                    <a:lumOff val="25000"/>
                  </a:schemeClr>
                </a:solidFill>
                <a:latin typeface="Calibri"/>
              </a:rPr>
              <a:t>.</a:t>
            </a:r>
            <a:endParaRPr lang="de-DE" sz="2000" b="0" strike="noStrike" spc="-1">
              <a:solidFill>
                <a:srgbClr val="FFFFFF"/>
              </a:solidFill>
              <a:latin typeface="Arial"/>
            </a:endParaRPr>
          </a:p>
          <a:p>
            <a:pPr marL="800280" lvl="1" indent="-343080" defTabSz="914400">
              <a:lnSpc>
                <a:spcPct val="150000"/>
              </a:lnSpc>
              <a:buClr>
                <a:srgbClr val="404040"/>
              </a:buClr>
              <a:buFont typeface="Wingdings" charset="2"/>
              <a:buChar char=""/>
            </a:pPr>
            <a:r>
              <a:rPr lang="de-DE" sz="2000" b="1" strike="noStrike" spc="-1">
                <a:solidFill>
                  <a:schemeClr val="dk1">
                    <a:lumMod val="75000"/>
                    <a:lumOff val="25000"/>
                  </a:schemeClr>
                </a:solidFill>
                <a:latin typeface="Calibri"/>
              </a:rPr>
              <a:t>Aktivitäten:</a:t>
            </a:r>
            <a:r>
              <a:rPr lang="de-DE" sz="2000" b="0" strike="noStrike" spc="-1">
                <a:solidFill>
                  <a:schemeClr val="dk1">
                    <a:lumMod val="75000"/>
                    <a:lumOff val="25000"/>
                  </a:schemeClr>
                </a:solidFill>
                <a:latin typeface="Calibri"/>
              </a:rPr>
              <a:t> Implementierung von Feedback-Schleifen und Optimierung der Produktionskapazitäten.</a:t>
            </a:r>
            <a:endParaRPr lang="de-DE" sz="20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2203200"/>
          </a:xfrm>
          <a:prstGeom prst="rect">
            <a:avLst/>
          </a:prstGeom>
          <a:ln w="0">
            <a:noFill/>
          </a:ln>
        </p:spPr>
      </p:pic>
      <p:sp>
        <p:nvSpPr>
          <p:cNvPr id="229" name="Text 0"/>
          <p:cNvSpPr/>
          <p:nvPr/>
        </p:nvSpPr>
        <p:spPr>
          <a:xfrm>
            <a:off x="587520" y="3220920"/>
            <a:ext cx="12855600" cy="1049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8249"/>
              </a:lnSpc>
              <a:tabLst>
                <a:tab pos="0" algn="l"/>
              </a:tabLst>
            </a:pPr>
            <a:r>
              <a:rPr lang="en-US" sz="6600" b="0" strike="noStrike" spc="-1">
                <a:solidFill>
                  <a:srgbClr val="2C2926"/>
                </a:solidFill>
                <a:latin typeface="Bricolage Grotesque Semi Bold"/>
                <a:ea typeface="Bricolage Grotesque Semi Bold"/>
              </a:rPr>
              <a:t>Bereit für den nächsten Schritt?</a:t>
            </a:r>
            <a:endParaRPr lang="de-DE" sz="6600" b="0" strike="noStrike" spc="-1">
              <a:solidFill>
                <a:srgbClr val="FFFFFF"/>
              </a:solidFill>
              <a:latin typeface="Arial"/>
            </a:endParaRPr>
          </a:p>
        </p:txBody>
      </p:sp>
      <p:sp>
        <p:nvSpPr>
          <p:cNvPr id="230" name="Text 1"/>
          <p:cNvSpPr/>
          <p:nvPr/>
        </p:nvSpPr>
        <p:spPr>
          <a:xfrm>
            <a:off x="587520" y="4521960"/>
            <a:ext cx="3741480" cy="4194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3300"/>
              </a:lnSpc>
              <a:tabLst>
                <a:tab pos="0" algn="l"/>
              </a:tabLst>
            </a:pPr>
            <a:r>
              <a:rPr lang="en-US" sz="2600" b="0" strike="noStrike" spc="-1">
                <a:solidFill>
                  <a:srgbClr val="2C2926"/>
                </a:solidFill>
                <a:latin typeface="Bricolage Grotesque Semi Bold"/>
                <a:ea typeface="Bricolage Grotesque Semi Bold"/>
              </a:rPr>
              <a:t>Gemeinsam zum Erfolg</a:t>
            </a:r>
            <a:endParaRPr lang="de-DE" sz="2600" b="0" strike="noStrike" spc="-1">
              <a:solidFill>
                <a:srgbClr val="FFFFFF"/>
              </a:solidFill>
              <a:latin typeface="Arial"/>
            </a:endParaRPr>
          </a:p>
        </p:txBody>
      </p:sp>
      <p:sp>
        <p:nvSpPr>
          <p:cNvPr id="231" name="Text 2"/>
          <p:cNvSpPr/>
          <p:nvPr/>
        </p:nvSpPr>
        <p:spPr>
          <a:xfrm>
            <a:off x="587520" y="5193360"/>
            <a:ext cx="13455000" cy="536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Mehmet Coffee verbindet Tradition mit Innovation, Nachhaltigkeit mit Wirtschaftlichkeit und lokale Verwurzelung mit nationalem Wachstumspotenzial. Unser durchdachtes Konzept, klare Markenidentität und strukturierte Umsetzungsstrategie bilden das Fundament für langfristigen Erfolg.</a:t>
            </a:r>
            <a:endParaRPr lang="de-DE" sz="1300" b="0" strike="noStrike" spc="-1">
              <a:solidFill>
                <a:srgbClr val="FFFFFF"/>
              </a:solidFill>
              <a:latin typeface="Arial"/>
            </a:endParaRPr>
          </a:p>
        </p:txBody>
      </p:sp>
      <p:sp>
        <p:nvSpPr>
          <p:cNvPr id="232" name="Text 3"/>
          <p:cNvSpPr/>
          <p:nvPr/>
        </p:nvSpPr>
        <p:spPr>
          <a:xfrm>
            <a:off x="587520" y="5919480"/>
            <a:ext cx="13455000" cy="536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Wir laden Sie ein, Teil dieser Erfolgsgeschichte zu werden – als Investor, Partner oder Kunde. Lassen Sie uns gemeinsam die deutsche Kaffeelandschaft nachhaltig prägen.</a:t>
            </a:r>
            <a:endParaRPr lang="de-DE" sz="1300" b="0" strike="noStrike" spc="-1">
              <a:solidFill>
                <a:srgbClr val="FFFFFF"/>
              </a:solidFill>
              <a:latin typeface="Arial"/>
            </a:endParaRPr>
          </a:p>
        </p:txBody>
      </p:sp>
      <p:pic>
        <p:nvPicPr>
          <p:cNvPr id="233" name="Image 1" descr="preencoded.png"/>
          <p:cNvPicPr/>
          <p:nvPr/>
        </p:nvPicPr>
        <p:blipFill>
          <a:blip r:embed="rId4" cstate="screen">
            <a:extLst>
              <a:ext uri="{28A0092B-C50C-407E-A947-70E740481C1C}">
                <a14:useLocalDpi xmlns:a14="http://schemas.microsoft.com/office/drawing/2010/main"/>
              </a:ext>
            </a:extLst>
          </a:blip>
          <a:stretch/>
        </p:blipFill>
        <p:spPr>
          <a:xfrm>
            <a:off x="587520" y="6645600"/>
            <a:ext cx="2378880" cy="461520"/>
          </a:xfrm>
          <a:prstGeom prst="rect">
            <a:avLst/>
          </a:prstGeom>
          <a:ln w="0">
            <a:noFill/>
          </a:ln>
        </p:spPr>
      </p:pic>
      <p:pic>
        <p:nvPicPr>
          <p:cNvPr id="234" name="Image 2" descr="preencoded.png"/>
          <p:cNvPicPr/>
          <p:nvPr/>
        </p:nvPicPr>
        <p:blipFill>
          <a:blip r:embed="rId5" cstate="screen">
            <a:extLst>
              <a:ext uri="{28A0092B-C50C-407E-A947-70E740481C1C}">
                <a14:useLocalDpi xmlns:a14="http://schemas.microsoft.com/office/drawing/2010/main"/>
              </a:ext>
            </a:extLst>
          </a:blip>
          <a:stretch/>
        </p:blipFill>
        <p:spPr>
          <a:xfrm>
            <a:off x="3050640" y="6645600"/>
            <a:ext cx="1495800" cy="461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0"/>
          <p:cNvSpPr/>
          <p:nvPr/>
        </p:nvSpPr>
        <p:spPr>
          <a:xfrm>
            <a:off x="6280200" y="847800"/>
            <a:ext cx="2764440" cy="745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5550"/>
              </a:lnSpc>
              <a:tabLst>
                <a:tab pos="0" algn="l"/>
              </a:tabLst>
            </a:pPr>
            <a:r>
              <a:rPr lang="en-US" sz="4450" b="0" strike="noStrike" spc="-1">
                <a:solidFill>
                  <a:srgbClr val="2C2926"/>
                </a:solidFill>
                <a:latin typeface="Bricolage Grotesque Semi Bold"/>
                <a:ea typeface="Bricolage Grotesque Semi Bold"/>
              </a:rPr>
              <a:t>Agenda</a:t>
            </a:r>
            <a:endParaRPr lang="de-DE" sz="4450" b="0" strike="noStrike" spc="-1">
              <a:solidFill>
                <a:srgbClr val="FFFFFF"/>
              </a:solidFill>
              <a:latin typeface="Arial"/>
            </a:endParaRPr>
          </a:p>
        </p:txBody>
      </p:sp>
      <p:sp>
        <p:nvSpPr>
          <p:cNvPr id="60" name="Text 1"/>
          <p:cNvSpPr/>
          <p:nvPr/>
        </p:nvSpPr>
        <p:spPr>
          <a:xfrm>
            <a:off x="6280200" y="2070000"/>
            <a:ext cx="755604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Das Szenario</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Die Story</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Unique Selling Points</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Zielgruppen</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Vertrieb</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GB" sz="2400" b="0" strike="noStrike" spc="-1">
                <a:solidFill>
                  <a:schemeClr val="dk1"/>
                </a:solidFill>
                <a:latin typeface="Calibri"/>
              </a:rPr>
              <a:t>CRM-Integrationsstrategie</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Marketing</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Logistik </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Mehmet Coffee Store</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Kernstrategie</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en-US" sz="2400" b="0" strike="noStrike" spc="-1">
                <a:solidFill>
                  <a:schemeClr val="dk1"/>
                </a:solidFill>
                <a:latin typeface="Calibri"/>
              </a:rPr>
              <a:t>Fazit</a:t>
            </a:r>
            <a:endParaRPr lang="de-DE" sz="2400" b="0" strike="noStrike" spc="-1">
              <a:solidFill>
                <a:srgbClr val="FFFFFF"/>
              </a:solidFill>
              <a:latin typeface="Arial"/>
            </a:endParaRPr>
          </a:p>
          <a:p>
            <a:pPr defTabSz="914400">
              <a:lnSpc>
                <a:spcPts val="2849"/>
              </a:lnSpc>
              <a:tabLst>
                <a:tab pos="0" algn="l"/>
              </a:tabLst>
            </a:pPr>
            <a:endParaRPr lang="de-DE" sz="1750" b="0" strike="noStrike" spc="-1">
              <a:solidFill>
                <a:srgbClr val="FFFFFF"/>
              </a:solidFill>
              <a:latin typeface="Arial"/>
            </a:endParaRPr>
          </a:p>
          <a:p>
            <a:pPr defTabSz="914400">
              <a:lnSpc>
                <a:spcPts val="2849"/>
              </a:lnSpc>
              <a:tabLst>
                <a:tab pos="0" algn="l"/>
              </a:tabLst>
            </a:pPr>
            <a:endParaRPr lang="de-DE" sz="1750" b="0" strike="noStrike" spc="-1">
              <a:solidFill>
                <a:srgbClr val="FFFFFF"/>
              </a:solidFill>
              <a:latin typeface="Arial"/>
            </a:endParaRPr>
          </a:p>
          <a:p>
            <a:pPr defTabSz="914400">
              <a:lnSpc>
                <a:spcPts val="2849"/>
              </a:lnSpc>
              <a:tabLst>
                <a:tab pos="0" algn="l"/>
              </a:tabLst>
            </a:pPr>
            <a:endParaRPr lang="de-DE" sz="1750" b="0" strike="noStrike" spc="-1">
              <a:solidFill>
                <a:srgbClr val="FFFFFF"/>
              </a:solidFill>
              <a:latin typeface="Arial"/>
            </a:endParaRPr>
          </a:p>
          <a:p>
            <a:pPr defTabSz="914400">
              <a:lnSpc>
                <a:spcPts val="2849"/>
              </a:lnSpc>
              <a:tabLst>
                <a:tab pos="0" algn="l"/>
              </a:tabLst>
            </a:pPr>
            <a:endParaRPr lang="de-DE" sz="1750" b="0" strike="noStrike" spc="-1">
              <a:solidFill>
                <a:srgbClr val="FFFFFF"/>
              </a:solidFill>
              <a:latin typeface="Arial"/>
            </a:endParaRPr>
          </a:p>
        </p:txBody>
      </p:sp>
      <p:pic>
        <p:nvPicPr>
          <p:cNvPr id="61" name="Grafik 6" descr="Ein Bild, das Zeichnung, Bild, Vase, Geschirr enthält.&#10;&#10;KI-generierte Inhalte können fehlerhaft sein."/>
          <p:cNvPicPr/>
          <p:nvPr/>
        </p:nvPicPr>
        <p:blipFill>
          <a:blip r:embed="rId3" cstate="screen">
            <a:extLst>
              <a:ext uri="{28A0092B-C50C-407E-A947-70E740481C1C}">
                <a14:useLocalDpi xmlns:a14="http://schemas.microsoft.com/office/drawing/2010/main"/>
              </a:ext>
            </a:extLst>
          </a:blip>
          <a:stretch/>
        </p:blipFill>
        <p:spPr>
          <a:xfrm>
            <a:off x="0" y="0"/>
            <a:ext cx="5486040" cy="8229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5760360" cy="8229240"/>
          </a:xfrm>
          <a:prstGeom prst="rect">
            <a:avLst/>
          </a:prstGeom>
          <a:ln w="0">
            <a:noFill/>
          </a:ln>
        </p:spPr>
      </p:pic>
      <p:sp>
        <p:nvSpPr>
          <p:cNvPr id="63" name="Text 0"/>
          <p:cNvSpPr/>
          <p:nvPr/>
        </p:nvSpPr>
        <p:spPr>
          <a:xfrm>
            <a:off x="6280200" y="300240"/>
            <a:ext cx="7556040" cy="758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5550"/>
              </a:lnSpc>
              <a:tabLst>
                <a:tab pos="0" algn="l"/>
              </a:tabLst>
            </a:pPr>
            <a:r>
              <a:rPr lang="en-US" sz="4450" b="0" strike="noStrike" spc="-1">
                <a:solidFill>
                  <a:srgbClr val="2C2926"/>
                </a:solidFill>
                <a:latin typeface="Bricolage Grotesque Semi Bold"/>
                <a:ea typeface="Bricolage Grotesque Semi Bold"/>
              </a:rPr>
              <a:t>Das Unternehmensszenario</a:t>
            </a:r>
            <a:endParaRPr lang="de-DE" sz="4450" b="0" strike="noStrike" spc="-1">
              <a:solidFill>
                <a:srgbClr val="FFFFFF"/>
              </a:solidFill>
              <a:latin typeface="Arial"/>
            </a:endParaRPr>
          </a:p>
        </p:txBody>
      </p:sp>
      <p:sp>
        <p:nvSpPr>
          <p:cNvPr id="64" name="Shape 1"/>
          <p:cNvSpPr/>
          <p:nvPr/>
        </p:nvSpPr>
        <p:spPr>
          <a:xfrm>
            <a:off x="6280200" y="1103400"/>
            <a:ext cx="3664440" cy="1684800"/>
          </a:xfrm>
          <a:prstGeom prst="roundRect">
            <a:avLst>
              <a:gd name="adj" fmla="val 5654"/>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65" name="Text 2"/>
          <p:cNvSpPr/>
          <p:nvPr/>
        </p:nvSpPr>
        <p:spPr>
          <a:xfrm>
            <a:off x="6514560" y="133776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750"/>
              </a:lnSpc>
              <a:tabLst>
                <a:tab pos="0" algn="l"/>
              </a:tabLst>
            </a:pPr>
            <a:r>
              <a:rPr lang="en-US" sz="2200" b="0" strike="noStrike" spc="-1">
                <a:solidFill>
                  <a:srgbClr val="2C2926"/>
                </a:solidFill>
                <a:latin typeface="Bricolage Grotesque Semi Bold"/>
                <a:ea typeface="Bricolage Grotesque Semi Bold"/>
              </a:rPr>
              <a:t>Gründerteam</a:t>
            </a:r>
            <a:endParaRPr lang="de-DE" sz="2200" b="0" strike="noStrike" spc="-1">
              <a:solidFill>
                <a:srgbClr val="FFFFFF"/>
              </a:solidFill>
              <a:latin typeface="Arial"/>
            </a:endParaRPr>
          </a:p>
        </p:txBody>
      </p:sp>
      <p:sp>
        <p:nvSpPr>
          <p:cNvPr id="66" name="Text 3"/>
          <p:cNvSpPr/>
          <p:nvPr/>
        </p:nvSpPr>
        <p:spPr>
          <a:xfrm>
            <a:off x="6514560" y="1828440"/>
            <a:ext cx="3195360" cy="72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849"/>
              </a:lnSpc>
              <a:tabLst>
                <a:tab pos="0" algn="l"/>
              </a:tabLst>
            </a:pPr>
            <a:r>
              <a:rPr lang="en-US" sz="1750" b="0" strike="noStrike" spc="-1">
                <a:solidFill>
                  <a:srgbClr val="2C2926"/>
                </a:solidFill>
                <a:latin typeface="Inter"/>
                <a:ea typeface="Inter"/>
              </a:rPr>
              <a:t>5 motivierte Gründer mit komplementären Fähigkeiten</a:t>
            </a:r>
            <a:endParaRPr lang="de-DE" sz="1750" b="0" strike="noStrike" spc="-1">
              <a:solidFill>
                <a:srgbClr val="FFFFFF"/>
              </a:solidFill>
              <a:latin typeface="Arial"/>
            </a:endParaRPr>
          </a:p>
        </p:txBody>
      </p:sp>
      <p:sp>
        <p:nvSpPr>
          <p:cNvPr id="67" name="Shape 4"/>
          <p:cNvSpPr/>
          <p:nvPr/>
        </p:nvSpPr>
        <p:spPr>
          <a:xfrm>
            <a:off x="10171800" y="1103400"/>
            <a:ext cx="3664440" cy="1684800"/>
          </a:xfrm>
          <a:prstGeom prst="roundRect">
            <a:avLst>
              <a:gd name="adj" fmla="val 5654"/>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68" name="Text 5"/>
          <p:cNvSpPr/>
          <p:nvPr/>
        </p:nvSpPr>
        <p:spPr>
          <a:xfrm>
            <a:off x="10406160" y="133776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750"/>
              </a:lnSpc>
              <a:tabLst>
                <a:tab pos="0" algn="l"/>
              </a:tabLst>
            </a:pPr>
            <a:r>
              <a:rPr lang="en-US" sz="2200" b="0" strike="noStrike" spc="-1">
                <a:solidFill>
                  <a:srgbClr val="2C2926"/>
                </a:solidFill>
                <a:latin typeface="Bricolage Grotesque Semi Bold"/>
                <a:ea typeface="Bricolage Grotesque Semi Bold"/>
              </a:rPr>
              <a:t>Startkapital</a:t>
            </a:r>
            <a:endParaRPr lang="de-DE" sz="2200" b="0" strike="noStrike" spc="-1">
              <a:solidFill>
                <a:srgbClr val="FFFFFF"/>
              </a:solidFill>
              <a:latin typeface="Arial"/>
            </a:endParaRPr>
          </a:p>
        </p:txBody>
      </p:sp>
      <p:sp>
        <p:nvSpPr>
          <p:cNvPr id="69" name="Text 6"/>
          <p:cNvSpPr/>
          <p:nvPr/>
        </p:nvSpPr>
        <p:spPr>
          <a:xfrm>
            <a:off x="10406160" y="1828440"/>
            <a:ext cx="3195720" cy="72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849"/>
              </a:lnSpc>
              <a:tabLst>
                <a:tab pos="0" algn="l"/>
              </a:tabLst>
            </a:pPr>
            <a:r>
              <a:rPr lang="en-US" sz="1750" b="0" strike="noStrike" spc="-1">
                <a:solidFill>
                  <a:srgbClr val="2C2926"/>
                </a:solidFill>
                <a:latin typeface="Inter"/>
                <a:ea typeface="Inter"/>
              </a:rPr>
              <a:t>50.000 € für Ausstattung, Rohstoffe und Marketing</a:t>
            </a:r>
            <a:endParaRPr lang="de-DE" sz="1750" b="0" strike="noStrike" spc="-1">
              <a:solidFill>
                <a:srgbClr val="FFFFFF"/>
              </a:solidFill>
              <a:latin typeface="Arial"/>
            </a:endParaRPr>
          </a:p>
        </p:txBody>
      </p:sp>
      <p:sp>
        <p:nvSpPr>
          <p:cNvPr id="70" name="Shape 7"/>
          <p:cNvSpPr/>
          <p:nvPr/>
        </p:nvSpPr>
        <p:spPr>
          <a:xfrm>
            <a:off x="6280200" y="4435200"/>
            <a:ext cx="7556040" cy="1321920"/>
          </a:xfrm>
          <a:prstGeom prst="roundRect">
            <a:avLst>
              <a:gd name="adj" fmla="val 7205"/>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71" name="Text 8"/>
          <p:cNvSpPr/>
          <p:nvPr/>
        </p:nvSpPr>
        <p:spPr>
          <a:xfrm>
            <a:off x="6514560" y="466956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750"/>
              </a:lnSpc>
              <a:tabLst>
                <a:tab pos="0" algn="l"/>
              </a:tabLst>
            </a:pPr>
            <a:r>
              <a:rPr lang="en-US" sz="2200" b="0" strike="noStrike" spc="-1">
                <a:solidFill>
                  <a:srgbClr val="2C2926"/>
                </a:solidFill>
                <a:latin typeface="Bricolage Grotesque Semi Bold"/>
                <a:ea typeface="Bricolage Grotesque Semi Bold"/>
              </a:rPr>
              <a:t>Geschäftsmodell</a:t>
            </a:r>
            <a:endParaRPr lang="de-DE" sz="2200" b="0" strike="noStrike" spc="-1">
              <a:solidFill>
                <a:srgbClr val="FFFFFF"/>
              </a:solidFill>
              <a:latin typeface="Arial"/>
            </a:endParaRPr>
          </a:p>
        </p:txBody>
      </p:sp>
      <p:sp>
        <p:nvSpPr>
          <p:cNvPr id="72" name="Text 9"/>
          <p:cNvSpPr/>
          <p:nvPr/>
        </p:nvSpPr>
        <p:spPr>
          <a:xfrm>
            <a:off x="6514560" y="5159880"/>
            <a:ext cx="70873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849"/>
              </a:lnSpc>
              <a:tabLst>
                <a:tab pos="0" algn="l"/>
              </a:tabLst>
            </a:pPr>
            <a:r>
              <a:rPr lang="en-US" sz="1750" b="0" strike="noStrike" spc="-1">
                <a:solidFill>
                  <a:srgbClr val="2C2926"/>
                </a:solidFill>
                <a:latin typeface="Inter"/>
                <a:ea typeface="Inter"/>
              </a:rPr>
              <a:t>B2C &amp; B2B mit späterer B2G-Expansion</a:t>
            </a:r>
            <a:endParaRPr lang="de-DE" sz="1750" b="0" strike="noStrike" spc="-1">
              <a:solidFill>
                <a:srgbClr val="FFFFFF"/>
              </a:solidFill>
              <a:latin typeface="Arial"/>
            </a:endParaRPr>
          </a:p>
        </p:txBody>
      </p:sp>
      <p:sp>
        <p:nvSpPr>
          <p:cNvPr id="73" name="Text 10"/>
          <p:cNvSpPr/>
          <p:nvPr/>
        </p:nvSpPr>
        <p:spPr>
          <a:xfrm>
            <a:off x="6280200" y="6012360"/>
            <a:ext cx="7556040" cy="1451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849"/>
              </a:lnSpc>
              <a:tabLst>
                <a:tab pos="0" algn="l"/>
              </a:tabLst>
            </a:pPr>
            <a:r>
              <a:rPr lang="en-US" sz="1750" b="0" strike="noStrike" spc="-1">
                <a:solidFill>
                  <a:srgbClr val="2C2926"/>
                </a:solidFill>
                <a:latin typeface="Inter"/>
                <a:ea typeface="Inter"/>
              </a:rPr>
              <a:t>Unser Konzept vereint lokales Café mit eigener Röstung, direktem Verkauf und Ausschank. Ergänzt durch einen professionellen Online-Shop und strategischen Vor-Ort-Vertrieb schaffen wir maximale Kundennähe und Reichweite.</a:t>
            </a:r>
            <a:endParaRPr lang="de-DE" sz="1750" b="0" strike="noStrike" spc="-1">
              <a:solidFill>
                <a:srgbClr val="FFFFFF"/>
              </a:solidFill>
              <a:latin typeface="Arial"/>
            </a:endParaRPr>
          </a:p>
        </p:txBody>
      </p:sp>
      <p:sp>
        <p:nvSpPr>
          <p:cNvPr id="74" name="Shape 7"/>
          <p:cNvSpPr/>
          <p:nvPr/>
        </p:nvSpPr>
        <p:spPr>
          <a:xfrm>
            <a:off x="6280200" y="2959920"/>
            <a:ext cx="7556040" cy="1321920"/>
          </a:xfrm>
          <a:prstGeom prst="roundRect">
            <a:avLst>
              <a:gd name="adj" fmla="val 7205"/>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75" name="Text 9"/>
          <p:cNvSpPr/>
          <p:nvPr/>
        </p:nvSpPr>
        <p:spPr>
          <a:xfrm>
            <a:off x="6514560" y="3022920"/>
            <a:ext cx="7087320" cy="1024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849"/>
              </a:lnSpc>
            </a:pPr>
            <a:r>
              <a:rPr lang="en-US" sz="1750" b="0" strike="noStrike" spc="-1">
                <a:solidFill>
                  <a:srgbClr val="2C2926"/>
                </a:solidFill>
                <a:latin typeface="Inter"/>
                <a:ea typeface="Inter"/>
              </a:rPr>
              <a:t>40% Produktion &amp; Technik                         30% Supply Chain</a:t>
            </a:r>
            <a:endParaRPr lang="de-DE" sz="1750" b="0" strike="noStrike" spc="-1">
              <a:solidFill>
                <a:srgbClr val="FFFFFF"/>
              </a:solidFill>
              <a:latin typeface="Arial"/>
            </a:endParaRPr>
          </a:p>
          <a:p>
            <a:pPr defTabSz="914400">
              <a:lnSpc>
                <a:spcPts val="2849"/>
              </a:lnSpc>
            </a:pPr>
            <a:endParaRPr lang="de-DE" sz="1750" b="0" strike="noStrike" spc="-1">
              <a:solidFill>
                <a:srgbClr val="FFFFFF"/>
              </a:solidFill>
              <a:latin typeface="Arial"/>
            </a:endParaRPr>
          </a:p>
          <a:p>
            <a:pPr defTabSz="914400">
              <a:lnSpc>
                <a:spcPts val="2849"/>
              </a:lnSpc>
            </a:pPr>
            <a:r>
              <a:rPr lang="en-US" sz="1750" b="0" strike="noStrike" spc="-1">
                <a:solidFill>
                  <a:srgbClr val="2C2926"/>
                </a:solidFill>
                <a:latin typeface="Inter"/>
                <a:ea typeface="Inter"/>
              </a:rPr>
              <a:t>20% Marketing &amp; Branding     	            10% Liquiditätsreserve</a:t>
            </a:r>
            <a:endParaRPr lang="de-DE" sz="175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0"/>
          <p:cNvSpPr/>
          <p:nvPr/>
        </p:nvSpPr>
        <p:spPr>
          <a:xfrm>
            <a:off x="689760" y="891360"/>
            <a:ext cx="1707480" cy="370080"/>
          </a:xfrm>
          <a:prstGeom prst="roundRect">
            <a:avLst>
              <a:gd name="adj" fmla="val 17884"/>
            </a:avLst>
          </a:prstGeom>
          <a:solidFill>
            <a:srgbClr val="F8ECD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77" name="Text 1"/>
          <p:cNvSpPr/>
          <p:nvPr/>
        </p:nvSpPr>
        <p:spPr>
          <a:xfrm>
            <a:off x="807840" y="950400"/>
            <a:ext cx="1470960" cy="251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950"/>
              </a:lnSpc>
              <a:tabLst>
                <a:tab pos="0" algn="l"/>
              </a:tabLst>
            </a:pPr>
            <a:r>
              <a:rPr lang="en-US" sz="1200" b="0" strike="noStrike" spc="-1">
                <a:solidFill>
                  <a:srgbClr val="2C2926"/>
                </a:solidFill>
                <a:latin typeface="Inter"/>
                <a:ea typeface="Inter"/>
              </a:rPr>
              <a:t>MARKENIDENTITÄT</a:t>
            </a:r>
            <a:endParaRPr lang="de-DE" sz="1200" b="0" strike="noStrike" spc="-1">
              <a:solidFill>
                <a:srgbClr val="FFFFFF"/>
              </a:solidFill>
              <a:latin typeface="Arial"/>
            </a:endParaRPr>
          </a:p>
        </p:txBody>
      </p:sp>
      <p:sp>
        <p:nvSpPr>
          <p:cNvPr id="78" name="Text 2"/>
          <p:cNvSpPr/>
          <p:nvPr/>
        </p:nvSpPr>
        <p:spPr>
          <a:xfrm>
            <a:off x="689760" y="1340280"/>
            <a:ext cx="7304760" cy="6156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4799"/>
              </a:lnSpc>
              <a:tabLst>
                <a:tab pos="0" algn="l"/>
              </a:tabLst>
            </a:pPr>
            <a:r>
              <a:rPr lang="en-US" sz="3850" b="0" strike="noStrike" spc="-1">
                <a:solidFill>
                  <a:srgbClr val="2C2926"/>
                </a:solidFill>
                <a:latin typeface="Bricolage Grotesque Semi Bold"/>
                <a:ea typeface="Bricolage Grotesque Semi Bold"/>
              </a:rPr>
              <a:t>Mehmet Coffee – Unsere Story</a:t>
            </a:r>
            <a:endParaRPr lang="de-DE" sz="3850" b="0" strike="noStrike" spc="-1">
              <a:solidFill>
                <a:srgbClr val="FFFFFF"/>
              </a:solidFill>
              <a:latin typeface="Arial"/>
            </a:endParaRPr>
          </a:p>
        </p:txBody>
      </p:sp>
      <p:sp>
        <p:nvSpPr>
          <p:cNvPr id="79" name="Text 3"/>
          <p:cNvSpPr/>
          <p:nvPr/>
        </p:nvSpPr>
        <p:spPr>
          <a:xfrm>
            <a:off x="7858800" y="2473560"/>
            <a:ext cx="6089040" cy="738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900"/>
              </a:lnSpc>
              <a:tabLst>
                <a:tab pos="0" algn="l"/>
              </a:tabLst>
            </a:pPr>
            <a:r>
              <a:rPr lang="en-US" sz="2300" b="0" strike="noStrike" spc="-1">
                <a:solidFill>
                  <a:srgbClr val="2C2926"/>
                </a:solidFill>
                <a:latin typeface="Bricolage Grotesque Semi Bold"/>
                <a:ea typeface="Bricolage Grotesque Semi Bold"/>
              </a:rPr>
              <a:t>„Bist du müde? Trink vom Mehmet's Kaffee einen Schluck – dann bist du wieder wach."</a:t>
            </a:r>
            <a:endParaRPr lang="de-DE" sz="2300" b="0" strike="noStrike" spc="-1">
              <a:solidFill>
                <a:srgbClr val="FFFFFF"/>
              </a:solidFill>
              <a:latin typeface="Arial"/>
            </a:endParaRPr>
          </a:p>
        </p:txBody>
      </p:sp>
      <p:sp>
        <p:nvSpPr>
          <p:cNvPr id="80" name="Shape 4"/>
          <p:cNvSpPr/>
          <p:nvPr/>
        </p:nvSpPr>
        <p:spPr>
          <a:xfrm>
            <a:off x="7563240" y="2473560"/>
            <a:ext cx="22680" cy="738720"/>
          </a:xfrm>
          <a:prstGeom prst="rect">
            <a:avLst/>
          </a:prstGeom>
          <a:solidFill>
            <a:srgbClr val="E7BF6A"/>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81" name="Text 5"/>
          <p:cNvSpPr/>
          <p:nvPr/>
        </p:nvSpPr>
        <p:spPr>
          <a:xfrm>
            <a:off x="7563240" y="3434040"/>
            <a:ext cx="6384600" cy="945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449"/>
              </a:lnSpc>
              <a:tabLst>
                <a:tab pos="0" algn="l"/>
              </a:tabLst>
            </a:pPr>
            <a:r>
              <a:rPr lang="en-US" sz="1550" b="0" strike="noStrike" spc="-1">
                <a:solidFill>
                  <a:srgbClr val="2C2926"/>
                </a:solidFill>
                <a:latin typeface="Inter"/>
                <a:ea typeface="Inter"/>
              </a:rPr>
              <a:t>Unser Name ist Programm: Mehmet Coffee steht für authentischen Kaffeegenuss mit Charakter. Jede Bohne erzählt eine Geschichte von Handwerk, Herkunft und Hingabe.</a:t>
            </a:r>
            <a:endParaRPr lang="de-DE" sz="1550" b="0" strike="noStrike" spc="-1">
              <a:solidFill>
                <a:srgbClr val="FFFFFF"/>
              </a:solidFill>
              <a:latin typeface="Arial"/>
            </a:endParaRPr>
          </a:p>
        </p:txBody>
      </p:sp>
      <p:sp>
        <p:nvSpPr>
          <p:cNvPr id="82" name="Shape 6"/>
          <p:cNvSpPr/>
          <p:nvPr/>
        </p:nvSpPr>
        <p:spPr>
          <a:xfrm>
            <a:off x="689760" y="4778640"/>
            <a:ext cx="6526440" cy="1180800"/>
          </a:xfrm>
          <a:prstGeom prst="roundRect">
            <a:avLst>
              <a:gd name="adj" fmla="val 7008"/>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83" name="Text 7"/>
          <p:cNvSpPr/>
          <p:nvPr/>
        </p:nvSpPr>
        <p:spPr>
          <a:xfrm>
            <a:off x="909720" y="4998600"/>
            <a:ext cx="2463120" cy="307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01"/>
              </a:lnSpc>
              <a:tabLst>
                <a:tab pos="0" algn="l"/>
              </a:tabLst>
            </a:pPr>
            <a:r>
              <a:rPr lang="en-US" sz="1900" b="0" strike="noStrike" spc="-1">
                <a:solidFill>
                  <a:srgbClr val="2C2926"/>
                </a:solidFill>
                <a:latin typeface="Bricolage Grotesque Semi Bold"/>
                <a:ea typeface="Bricolage Grotesque Semi Bold"/>
              </a:rPr>
              <a:t>Ehrlich</a:t>
            </a:r>
            <a:endParaRPr lang="de-DE" sz="1900" b="0" strike="noStrike" spc="-1">
              <a:solidFill>
                <a:srgbClr val="FFFFFF"/>
              </a:solidFill>
              <a:latin typeface="Arial"/>
            </a:endParaRPr>
          </a:p>
        </p:txBody>
      </p:sp>
      <p:sp>
        <p:nvSpPr>
          <p:cNvPr id="84" name="Text 8"/>
          <p:cNvSpPr/>
          <p:nvPr/>
        </p:nvSpPr>
        <p:spPr>
          <a:xfrm>
            <a:off x="909720" y="5424840"/>
            <a:ext cx="6086880" cy="31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550" b="0" strike="noStrike" spc="-1">
                <a:solidFill>
                  <a:srgbClr val="2C2926"/>
                </a:solidFill>
                <a:latin typeface="Inter"/>
                <a:ea typeface="Inter"/>
              </a:rPr>
              <a:t>Transparenz vom Anbau bis zur Tasse</a:t>
            </a:r>
            <a:endParaRPr lang="de-DE" sz="1550" b="0" strike="noStrike" spc="-1">
              <a:solidFill>
                <a:srgbClr val="FFFFFF"/>
              </a:solidFill>
              <a:latin typeface="Arial"/>
            </a:endParaRPr>
          </a:p>
        </p:txBody>
      </p:sp>
      <p:sp>
        <p:nvSpPr>
          <p:cNvPr id="85" name="Shape 9"/>
          <p:cNvSpPr/>
          <p:nvPr/>
        </p:nvSpPr>
        <p:spPr>
          <a:xfrm>
            <a:off x="7413840" y="4778640"/>
            <a:ext cx="6526800" cy="1180800"/>
          </a:xfrm>
          <a:prstGeom prst="roundRect">
            <a:avLst>
              <a:gd name="adj" fmla="val 7008"/>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86" name="Text 10"/>
          <p:cNvSpPr/>
          <p:nvPr/>
        </p:nvSpPr>
        <p:spPr>
          <a:xfrm>
            <a:off x="7633440" y="4998600"/>
            <a:ext cx="2463120" cy="307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01"/>
              </a:lnSpc>
              <a:tabLst>
                <a:tab pos="0" algn="l"/>
              </a:tabLst>
            </a:pPr>
            <a:r>
              <a:rPr lang="en-US" sz="1900" b="0" strike="noStrike" spc="-1">
                <a:solidFill>
                  <a:srgbClr val="2C2926"/>
                </a:solidFill>
                <a:latin typeface="Bricolage Grotesque Semi Bold"/>
                <a:ea typeface="Bricolage Grotesque Semi Bold"/>
              </a:rPr>
              <a:t>Nachhaltig</a:t>
            </a:r>
            <a:endParaRPr lang="de-DE" sz="1900" b="0" strike="noStrike" spc="-1">
              <a:solidFill>
                <a:srgbClr val="FFFFFF"/>
              </a:solidFill>
              <a:latin typeface="Arial"/>
            </a:endParaRPr>
          </a:p>
        </p:txBody>
      </p:sp>
      <p:sp>
        <p:nvSpPr>
          <p:cNvPr id="87" name="Text 11"/>
          <p:cNvSpPr/>
          <p:nvPr/>
        </p:nvSpPr>
        <p:spPr>
          <a:xfrm>
            <a:off x="7633440" y="5424840"/>
            <a:ext cx="6086880" cy="31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550" b="0" strike="noStrike" spc="-1">
                <a:solidFill>
                  <a:srgbClr val="2C2926"/>
                </a:solidFill>
                <a:latin typeface="Inter"/>
                <a:ea typeface="Inter"/>
              </a:rPr>
              <a:t>Umweltbewusst in jedem Prozessschritt</a:t>
            </a:r>
            <a:endParaRPr lang="de-DE" sz="1550" b="0" strike="noStrike" spc="-1">
              <a:solidFill>
                <a:srgbClr val="FFFFFF"/>
              </a:solidFill>
              <a:latin typeface="Arial"/>
            </a:endParaRPr>
          </a:p>
        </p:txBody>
      </p:sp>
      <p:sp>
        <p:nvSpPr>
          <p:cNvPr id="88" name="Shape 12"/>
          <p:cNvSpPr/>
          <p:nvPr/>
        </p:nvSpPr>
        <p:spPr>
          <a:xfrm>
            <a:off x="689760" y="6157080"/>
            <a:ext cx="6526440" cy="1180800"/>
          </a:xfrm>
          <a:prstGeom prst="roundRect">
            <a:avLst>
              <a:gd name="adj" fmla="val 7008"/>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89" name="Text 13"/>
          <p:cNvSpPr/>
          <p:nvPr/>
        </p:nvSpPr>
        <p:spPr>
          <a:xfrm>
            <a:off x="909720" y="6377040"/>
            <a:ext cx="2463120" cy="307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01"/>
              </a:lnSpc>
              <a:tabLst>
                <a:tab pos="0" algn="l"/>
              </a:tabLst>
            </a:pPr>
            <a:r>
              <a:rPr lang="en-US" sz="1900" b="0" strike="noStrike" spc="-1">
                <a:solidFill>
                  <a:srgbClr val="2C2926"/>
                </a:solidFill>
                <a:latin typeface="Bricolage Grotesque Semi Bold"/>
                <a:ea typeface="Bricolage Grotesque Semi Bold"/>
              </a:rPr>
              <a:t>Handwerklich</a:t>
            </a:r>
            <a:endParaRPr lang="de-DE" sz="1900" b="0" strike="noStrike" spc="-1">
              <a:solidFill>
                <a:srgbClr val="FFFFFF"/>
              </a:solidFill>
              <a:latin typeface="Arial"/>
            </a:endParaRPr>
          </a:p>
        </p:txBody>
      </p:sp>
      <p:sp>
        <p:nvSpPr>
          <p:cNvPr id="90" name="Text 14"/>
          <p:cNvSpPr/>
          <p:nvPr/>
        </p:nvSpPr>
        <p:spPr>
          <a:xfrm>
            <a:off x="909720" y="6803280"/>
            <a:ext cx="6086880" cy="31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550" b="0" strike="noStrike" spc="-1">
                <a:solidFill>
                  <a:srgbClr val="2C2926"/>
                </a:solidFill>
                <a:latin typeface="Inter"/>
                <a:ea typeface="Inter"/>
              </a:rPr>
              <a:t>Traditionelle Röstkunst mit Leidenschaft</a:t>
            </a:r>
            <a:endParaRPr lang="de-DE" sz="1550" b="0" strike="noStrike" spc="-1">
              <a:solidFill>
                <a:srgbClr val="FFFFFF"/>
              </a:solidFill>
              <a:latin typeface="Arial"/>
            </a:endParaRPr>
          </a:p>
        </p:txBody>
      </p:sp>
      <p:sp>
        <p:nvSpPr>
          <p:cNvPr id="91" name="Shape 15"/>
          <p:cNvSpPr/>
          <p:nvPr/>
        </p:nvSpPr>
        <p:spPr>
          <a:xfrm>
            <a:off x="7413840" y="6157080"/>
            <a:ext cx="6526800" cy="1180800"/>
          </a:xfrm>
          <a:prstGeom prst="roundRect">
            <a:avLst>
              <a:gd name="adj" fmla="val 7008"/>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92" name="Text 16"/>
          <p:cNvSpPr/>
          <p:nvPr/>
        </p:nvSpPr>
        <p:spPr>
          <a:xfrm>
            <a:off x="7633440" y="6377040"/>
            <a:ext cx="2463120" cy="307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01"/>
              </a:lnSpc>
              <a:tabLst>
                <a:tab pos="0" algn="l"/>
              </a:tabLst>
            </a:pPr>
            <a:r>
              <a:rPr lang="en-US" sz="1900" b="0" strike="noStrike" spc="-1">
                <a:solidFill>
                  <a:srgbClr val="2C2926"/>
                </a:solidFill>
                <a:latin typeface="Bricolage Grotesque Semi Bold"/>
                <a:ea typeface="Bricolage Grotesque Semi Bold"/>
              </a:rPr>
              <a:t>Regional</a:t>
            </a:r>
            <a:endParaRPr lang="de-DE" sz="1900" b="0" strike="noStrike" spc="-1">
              <a:solidFill>
                <a:srgbClr val="FFFFFF"/>
              </a:solidFill>
              <a:latin typeface="Arial"/>
            </a:endParaRPr>
          </a:p>
        </p:txBody>
      </p:sp>
      <p:sp>
        <p:nvSpPr>
          <p:cNvPr id="93" name="Text 17"/>
          <p:cNvSpPr/>
          <p:nvPr/>
        </p:nvSpPr>
        <p:spPr>
          <a:xfrm>
            <a:off x="7633440" y="6803280"/>
            <a:ext cx="6086880" cy="31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550" b="0" strike="noStrike" spc="-1">
                <a:solidFill>
                  <a:srgbClr val="2C2926"/>
                </a:solidFill>
                <a:latin typeface="Inter"/>
                <a:ea typeface="Inter"/>
              </a:rPr>
              <a:t>Verwurzelt in der lokalen Gemeinschaft</a:t>
            </a:r>
            <a:endParaRPr lang="de-DE" sz="155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Image 0" descr="preencoded.png"/>
          <p:cNvPicPr/>
          <p:nvPr/>
        </p:nvPicPr>
        <p:blipFill>
          <a:blip r:embed="rId3" cstate="screen">
            <a:extLst>
              <a:ext uri="{28A0092B-C50C-407E-A947-70E740481C1C}">
                <a14:useLocalDpi xmlns:a14="http://schemas.microsoft.com/office/drawing/2010/main"/>
              </a:ext>
            </a:extLst>
          </a:blip>
          <a:stretch/>
        </p:blipFill>
        <p:spPr>
          <a:xfrm>
            <a:off x="8869680" y="0"/>
            <a:ext cx="5760360" cy="8229240"/>
          </a:xfrm>
          <a:prstGeom prst="rect">
            <a:avLst/>
          </a:prstGeom>
          <a:ln w="0">
            <a:noFill/>
          </a:ln>
        </p:spPr>
      </p:pic>
      <p:sp>
        <p:nvSpPr>
          <p:cNvPr id="95" name="Shape 0"/>
          <p:cNvSpPr/>
          <p:nvPr/>
        </p:nvSpPr>
        <p:spPr>
          <a:xfrm>
            <a:off x="498240" y="1290960"/>
            <a:ext cx="1398600" cy="282240"/>
          </a:xfrm>
          <a:prstGeom prst="roundRect">
            <a:avLst>
              <a:gd name="adj" fmla="val 16928"/>
            </a:avLst>
          </a:prstGeom>
          <a:noFill/>
          <a:ln w="7620">
            <a:solidFill>
              <a:srgbClr val="E7BF6A"/>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FFFFFF"/>
              </a:solidFill>
              <a:latin typeface="Arial"/>
            </a:endParaRPr>
          </a:p>
        </p:txBody>
      </p:sp>
      <p:pic>
        <p:nvPicPr>
          <p:cNvPr id="96" name="Image 1" descr="preencoded.png"/>
          <p:cNvPicPr/>
          <p:nvPr/>
        </p:nvPicPr>
        <p:blipFill>
          <a:blip r:embed="rId4" cstate="screen">
            <a:extLst>
              <a:ext uri="{28A0092B-C50C-407E-A947-70E740481C1C}">
                <a14:useLocalDpi xmlns:a14="http://schemas.microsoft.com/office/drawing/2010/main"/>
              </a:ex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5"/>
              </a:ext>
            </a:extLst>
          </a:blip>
          <a:stretch/>
        </p:blipFill>
        <p:spPr>
          <a:xfrm>
            <a:off x="591120" y="1375200"/>
            <a:ext cx="113400" cy="113400"/>
          </a:xfrm>
          <a:prstGeom prst="rect">
            <a:avLst/>
          </a:prstGeom>
          <a:ln w="0">
            <a:noFill/>
          </a:ln>
        </p:spPr>
      </p:pic>
      <p:sp>
        <p:nvSpPr>
          <p:cNvPr id="97" name="Text 1"/>
          <p:cNvSpPr/>
          <p:nvPr/>
        </p:nvSpPr>
        <p:spPr>
          <a:xfrm>
            <a:off x="761760" y="1341360"/>
            <a:ext cx="1041840" cy="181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400"/>
              </a:lnSpc>
              <a:tabLst>
                <a:tab pos="0" algn="l"/>
              </a:tabLst>
            </a:pPr>
            <a:r>
              <a:rPr lang="en-US" sz="850" b="0" strike="noStrike" spc="-1">
                <a:solidFill>
                  <a:srgbClr val="E7BF6A"/>
                </a:solidFill>
                <a:latin typeface="Inter"/>
                <a:ea typeface="Inter"/>
              </a:rPr>
              <a:t>DIFFERENZIERUNG</a:t>
            </a:r>
            <a:endParaRPr lang="de-DE" sz="850" b="0" strike="noStrike" spc="-1">
              <a:solidFill>
                <a:srgbClr val="FFFFFF"/>
              </a:solidFill>
              <a:latin typeface="Arial"/>
            </a:endParaRPr>
          </a:p>
        </p:txBody>
      </p:sp>
      <p:sp>
        <p:nvSpPr>
          <p:cNvPr id="98" name="Text 2"/>
          <p:cNvSpPr/>
          <p:nvPr/>
        </p:nvSpPr>
        <p:spPr>
          <a:xfrm>
            <a:off x="498240" y="1630440"/>
            <a:ext cx="4937400" cy="4446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3501"/>
              </a:lnSpc>
              <a:tabLst>
                <a:tab pos="0" algn="l"/>
              </a:tabLst>
            </a:pPr>
            <a:r>
              <a:rPr lang="en-US" sz="2800" b="0" strike="noStrike" spc="-1">
                <a:solidFill>
                  <a:srgbClr val="2C2926"/>
                </a:solidFill>
                <a:latin typeface="Bricolage Grotesque Semi Bold"/>
                <a:ea typeface="Bricolage Grotesque Semi Bold"/>
              </a:rPr>
              <a:t>Unsere Unique Selling Points</a:t>
            </a:r>
            <a:endParaRPr lang="de-DE" sz="2800" b="0" strike="noStrike" spc="-1">
              <a:solidFill>
                <a:srgbClr val="FFFFFF"/>
              </a:solidFill>
              <a:latin typeface="Arial"/>
            </a:endParaRPr>
          </a:p>
        </p:txBody>
      </p:sp>
      <p:sp>
        <p:nvSpPr>
          <p:cNvPr id="99" name="Shape 3"/>
          <p:cNvSpPr/>
          <p:nvPr/>
        </p:nvSpPr>
        <p:spPr>
          <a:xfrm>
            <a:off x="3903840" y="2448720"/>
            <a:ext cx="319680" cy="3196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00" name="Text 4"/>
          <p:cNvSpPr/>
          <p:nvPr/>
        </p:nvSpPr>
        <p:spPr>
          <a:xfrm>
            <a:off x="4366080" y="2497680"/>
            <a:ext cx="2173320" cy="221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749"/>
              </a:lnSpc>
              <a:tabLst>
                <a:tab pos="0" algn="l"/>
              </a:tabLst>
            </a:pPr>
            <a:r>
              <a:rPr lang="en-US" sz="1400" b="0" strike="noStrike" spc="-1">
                <a:solidFill>
                  <a:srgbClr val="2C2926"/>
                </a:solidFill>
                <a:latin typeface="Bricolage Grotesque Semi Bold"/>
                <a:ea typeface="Bricolage Grotesque Semi Bold"/>
              </a:rPr>
              <a:t>BIO-Kaffee aus Fair Trade</a:t>
            </a:r>
            <a:endParaRPr lang="de-DE" sz="1400" b="0" strike="noStrike" spc="-1">
              <a:solidFill>
                <a:srgbClr val="FFFFFF"/>
              </a:solidFill>
              <a:latin typeface="Arial"/>
            </a:endParaRPr>
          </a:p>
        </p:txBody>
      </p:sp>
      <p:sp>
        <p:nvSpPr>
          <p:cNvPr id="101" name="Text 5"/>
          <p:cNvSpPr/>
          <p:nvPr/>
        </p:nvSpPr>
        <p:spPr>
          <a:xfrm>
            <a:off x="4366080" y="2862000"/>
            <a:ext cx="4286880" cy="45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749"/>
              </a:lnSpc>
              <a:tabLst>
                <a:tab pos="0" algn="l"/>
              </a:tabLst>
            </a:pPr>
            <a:r>
              <a:rPr lang="en-US" sz="1100" b="0" strike="noStrike" spc="-1">
                <a:solidFill>
                  <a:srgbClr val="2C2926"/>
                </a:solidFill>
                <a:latin typeface="Inter"/>
                <a:ea typeface="Inter"/>
              </a:rPr>
              <a:t>Kontrollierter Anbau mit fairen Löhnen für Kaffeebauern und garantierter Herkunftssicherheit</a:t>
            </a:r>
            <a:endParaRPr lang="de-DE" sz="1100" b="0" strike="noStrike" spc="-1">
              <a:solidFill>
                <a:srgbClr val="FFFFFF"/>
              </a:solidFill>
              <a:latin typeface="Arial"/>
            </a:endParaRPr>
          </a:p>
        </p:txBody>
      </p:sp>
      <p:sp>
        <p:nvSpPr>
          <p:cNvPr id="102" name="Shape 6"/>
          <p:cNvSpPr/>
          <p:nvPr/>
        </p:nvSpPr>
        <p:spPr>
          <a:xfrm>
            <a:off x="3903840" y="3602520"/>
            <a:ext cx="319680" cy="3196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03" name="Text 7"/>
          <p:cNvSpPr/>
          <p:nvPr/>
        </p:nvSpPr>
        <p:spPr>
          <a:xfrm>
            <a:off x="4366080" y="3651120"/>
            <a:ext cx="2442600" cy="221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749"/>
              </a:lnSpc>
              <a:tabLst>
                <a:tab pos="0" algn="l"/>
              </a:tabLst>
            </a:pPr>
            <a:r>
              <a:rPr lang="en-US" sz="1400" b="0" strike="noStrike" spc="-1">
                <a:solidFill>
                  <a:srgbClr val="2C2926"/>
                </a:solidFill>
                <a:latin typeface="Bricolage Grotesque Semi Bold"/>
                <a:ea typeface="Bricolage Grotesque Semi Bold"/>
              </a:rPr>
              <a:t>Schonende Trommelröstung</a:t>
            </a:r>
            <a:endParaRPr lang="de-DE" sz="1400" b="0" strike="noStrike" spc="-1">
              <a:solidFill>
                <a:srgbClr val="FFFFFF"/>
              </a:solidFill>
              <a:latin typeface="Arial"/>
            </a:endParaRPr>
          </a:p>
        </p:txBody>
      </p:sp>
      <p:sp>
        <p:nvSpPr>
          <p:cNvPr id="104" name="Text 8"/>
          <p:cNvSpPr/>
          <p:nvPr/>
        </p:nvSpPr>
        <p:spPr>
          <a:xfrm>
            <a:off x="4366080" y="4015800"/>
            <a:ext cx="4286880" cy="45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749"/>
              </a:lnSpc>
              <a:tabLst>
                <a:tab pos="0" algn="l"/>
              </a:tabLst>
            </a:pPr>
            <a:r>
              <a:rPr lang="en-US" sz="1100" b="0" strike="noStrike" spc="-1">
                <a:solidFill>
                  <a:srgbClr val="2C2926"/>
                </a:solidFill>
                <a:latin typeface="Inter"/>
                <a:ea typeface="Inter"/>
              </a:rPr>
              <a:t>Niedrige Temperaturen über längere Zeit für optimale Aromaentwicklung und reduzierte Bitterstoffe</a:t>
            </a:r>
            <a:endParaRPr lang="de-DE" sz="1100" b="0" strike="noStrike" spc="-1">
              <a:solidFill>
                <a:srgbClr val="FFFFFF"/>
              </a:solidFill>
              <a:latin typeface="Arial"/>
            </a:endParaRPr>
          </a:p>
        </p:txBody>
      </p:sp>
      <p:sp>
        <p:nvSpPr>
          <p:cNvPr id="105" name="Shape 9"/>
          <p:cNvSpPr/>
          <p:nvPr/>
        </p:nvSpPr>
        <p:spPr>
          <a:xfrm>
            <a:off x="3903840" y="4755960"/>
            <a:ext cx="319680" cy="3196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06" name="Text 10"/>
          <p:cNvSpPr/>
          <p:nvPr/>
        </p:nvSpPr>
        <p:spPr>
          <a:xfrm>
            <a:off x="4366080" y="4804920"/>
            <a:ext cx="2110680" cy="221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749"/>
              </a:lnSpc>
              <a:tabLst>
                <a:tab pos="0" algn="l"/>
              </a:tabLst>
            </a:pPr>
            <a:r>
              <a:rPr lang="en-US" sz="1400" b="0" strike="noStrike" spc="-1">
                <a:solidFill>
                  <a:srgbClr val="2C2926"/>
                </a:solidFill>
                <a:latin typeface="Bricolage Grotesque Semi Bold"/>
                <a:ea typeface="Bricolage Grotesque Semi Bold"/>
              </a:rPr>
              <a:t>Überlegener Geschmack</a:t>
            </a:r>
            <a:endParaRPr lang="de-DE" sz="1400" b="0" strike="noStrike" spc="-1">
              <a:solidFill>
                <a:srgbClr val="FFFFFF"/>
              </a:solidFill>
              <a:latin typeface="Arial"/>
            </a:endParaRPr>
          </a:p>
        </p:txBody>
      </p:sp>
      <p:sp>
        <p:nvSpPr>
          <p:cNvPr id="107" name="Text 11"/>
          <p:cNvSpPr/>
          <p:nvPr/>
        </p:nvSpPr>
        <p:spPr>
          <a:xfrm>
            <a:off x="4366080" y="5169240"/>
            <a:ext cx="4286880" cy="45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749"/>
              </a:lnSpc>
              <a:tabLst>
                <a:tab pos="0" algn="l"/>
              </a:tabLst>
            </a:pPr>
            <a:r>
              <a:rPr lang="en-US" sz="1100" b="0" strike="noStrike" spc="-1">
                <a:solidFill>
                  <a:srgbClr val="2C2926"/>
                </a:solidFill>
                <a:latin typeface="Inter"/>
                <a:ea typeface="Inter"/>
              </a:rPr>
              <a:t>Vollmundiges Aroma, bessere Bekömmlichkeit und nachhaltig angenehmer Kaffeegenuss</a:t>
            </a:r>
            <a:endParaRPr lang="de-DE" sz="1100" b="0" strike="noStrike" spc="-1">
              <a:solidFill>
                <a:srgbClr val="FFFFFF"/>
              </a:solidFill>
              <a:latin typeface="Arial"/>
            </a:endParaRPr>
          </a:p>
        </p:txBody>
      </p:sp>
      <p:sp>
        <p:nvSpPr>
          <p:cNvPr id="108" name="Shape 12"/>
          <p:cNvSpPr/>
          <p:nvPr/>
        </p:nvSpPr>
        <p:spPr>
          <a:xfrm>
            <a:off x="3903840" y="5909400"/>
            <a:ext cx="319680" cy="319680"/>
          </a:xfrm>
          <a:prstGeom prst="roundRect">
            <a:avLst>
              <a:gd name="adj" fmla="val 18673"/>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sp>
        <p:nvSpPr>
          <p:cNvPr id="109" name="Text 13"/>
          <p:cNvSpPr/>
          <p:nvPr/>
        </p:nvSpPr>
        <p:spPr>
          <a:xfrm>
            <a:off x="4366080" y="5958360"/>
            <a:ext cx="2101680" cy="2217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749"/>
              </a:lnSpc>
              <a:tabLst>
                <a:tab pos="0" algn="l"/>
              </a:tabLst>
            </a:pPr>
            <a:r>
              <a:rPr lang="en-US" sz="1400" b="0" strike="noStrike" spc="-1">
                <a:solidFill>
                  <a:srgbClr val="2C2926"/>
                </a:solidFill>
                <a:latin typeface="Bricolage Grotesque Semi Bold"/>
                <a:ea typeface="Bricolage Grotesque Semi Bold"/>
              </a:rPr>
              <a:t>Nachhaltige Verpackung</a:t>
            </a:r>
            <a:endParaRPr lang="de-DE" sz="1400" b="0" strike="noStrike" spc="-1">
              <a:solidFill>
                <a:srgbClr val="FFFFFF"/>
              </a:solidFill>
              <a:latin typeface="Arial"/>
            </a:endParaRPr>
          </a:p>
        </p:txBody>
      </p:sp>
      <p:sp>
        <p:nvSpPr>
          <p:cNvPr id="110" name="Text 14"/>
          <p:cNvSpPr/>
          <p:nvPr/>
        </p:nvSpPr>
        <p:spPr>
          <a:xfrm>
            <a:off x="4366080" y="6323040"/>
            <a:ext cx="4286880" cy="455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749"/>
              </a:lnSpc>
              <a:tabLst>
                <a:tab pos="0" algn="l"/>
              </a:tabLst>
            </a:pPr>
            <a:r>
              <a:rPr lang="en-US" sz="1100" b="0" strike="noStrike" spc="-1">
                <a:solidFill>
                  <a:srgbClr val="2C2926"/>
                </a:solidFill>
                <a:latin typeface="Inter"/>
                <a:ea typeface="Inter"/>
              </a:rPr>
              <a:t>100% vegane, recycelbare Materialien – gut für den Planeten, perfekt für Ihren Kaffee</a:t>
            </a:r>
            <a:endParaRPr lang="de-DE" sz="11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Image 0" descr="preencoded.png"/>
          <p:cNvPicPr/>
          <p:nvPr/>
        </p:nvPicPr>
        <p:blipFill>
          <a:blip r:embed="rId3" cstate="screen">
            <a:extLst>
              <a:ext uri="{28A0092B-C50C-407E-A947-70E740481C1C}">
                <a14:useLocalDpi xmlns:a14="http://schemas.microsoft.com/office/drawing/2010/main"/>
              </a:ext>
            </a:extLst>
          </a:blip>
          <a:stretch/>
        </p:blipFill>
        <p:spPr>
          <a:xfrm>
            <a:off x="0" y="0"/>
            <a:ext cx="14630040" cy="2238480"/>
          </a:xfrm>
          <a:prstGeom prst="rect">
            <a:avLst/>
          </a:prstGeom>
          <a:ln w="0">
            <a:noFill/>
          </a:ln>
        </p:spPr>
      </p:pic>
      <p:sp>
        <p:nvSpPr>
          <p:cNvPr id="112" name="Text 0"/>
          <p:cNvSpPr/>
          <p:nvPr/>
        </p:nvSpPr>
        <p:spPr>
          <a:xfrm>
            <a:off x="596880" y="3144960"/>
            <a:ext cx="8309520" cy="532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4150"/>
              </a:lnSpc>
            </a:pPr>
            <a:r>
              <a:rPr lang="en-GB" sz="3600" b="0" strike="noStrike" spc="-1">
                <a:solidFill>
                  <a:schemeClr val="dk1"/>
                </a:solidFill>
                <a:latin typeface="Calibri"/>
              </a:rPr>
              <a:t>Marktsegmentierung &amp; Customer Personas</a:t>
            </a:r>
            <a:endParaRPr lang="de-DE" sz="3600" b="0" strike="noStrike" spc="-1">
              <a:solidFill>
                <a:srgbClr val="FFFFFF"/>
              </a:solidFill>
              <a:latin typeface="Arial"/>
            </a:endParaRPr>
          </a:p>
        </p:txBody>
      </p:sp>
      <p:sp>
        <p:nvSpPr>
          <p:cNvPr id="113" name="Shape 1"/>
          <p:cNvSpPr/>
          <p:nvPr/>
        </p:nvSpPr>
        <p:spPr>
          <a:xfrm>
            <a:off x="596880" y="3933720"/>
            <a:ext cx="4364640" cy="3282840"/>
          </a:xfrm>
          <a:prstGeom prst="roundRect">
            <a:avLst>
              <a:gd name="adj" fmla="val 2182"/>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14" name="Image 1" descr="preencoded.png"/>
          <p:cNvPicPr/>
          <p:nvPr/>
        </p:nvPicPr>
        <p:blipFill>
          <a:blip r:embed="rId4" cstate="screen">
            <a:extLst>
              <a:ext uri="{28A0092B-C50C-407E-A947-70E740481C1C}">
                <a14:useLocalDpi xmlns:a14="http://schemas.microsoft.com/office/drawing/2010/main"/>
              </a:ext>
            </a:extLst>
          </a:blip>
          <a:stretch/>
        </p:blipFill>
        <p:spPr>
          <a:xfrm>
            <a:off x="775080" y="4111920"/>
            <a:ext cx="511200" cy="511200"/>
          </a:xfrm>
          <a:prstGeom prst="rect">
            <a:avLst/>
          </a:prstGeom>
          <a:ln w="0">
            <a:noFill/>
          </a:ln>
        </p:spPr>
      </p:pic>
      <p:pic>
        <p:nvPicPr>
          <p:cNvPr id="115" name="Image 2" descr="preencoded.png"/>
          <p:cNvPicPr/>
          <p:nvPr/>
        </p:nvPicPr>
        <p:blipFill>
          <a:blip r:embed="rId5" cstate="screen">
            <a:extLst>
              <a:ext uri="{28A0092B-C50C-407E-A947-70E740481C1C}">
                <a14:useLocalDpi xmlns:a14="http://schemas.microsoft.com/office/drawing/2010/main"/>
              </a:ex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6"/>
              </a:ext>
            </a:extLst>
          </a:blip>
          <a:stretch/>
        </p:blipFill>
        <p:spPr>
          <a:xfrm>
            <a:off x="915840" y="4252680"/>
            <a:ext cx="230040" cy="230040"/>
          </a:xfrm>
          <a:prstGeom prst="rect">
            <a:avLst/>
          </a:prstGeom>
          <a:ln w="0">
            <a:noFill/>
          </a:ln>
        </p:spPr>
      </p:pic>
      <p:sp>
        <p:nvSpPr>
          <p:cNvPr id="116" name="Text 2"/>
          <p:cNvSpPr/>
          <p:nvPr/>
        </p:nvSpPr>
        <p:spPr>
          <a:xfrm>
            <a:off x="775080" y="4794120"/>
            <a:ext cx="2131920" cy="266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B2C – Privatkunden</a:t>
            </a:r>
            <a:endParaRPr lang="de-DE" sz="1650" b="0" strike="noStrike" spc="-1">
              <a:solidFill>
                <a:srgbClr val="FFFFFF"/>
              </a:solidFill>
              <a:latin typeface="Arial"/>
            </a:endParaRPr>
          </a:p>
        </p:txBody>
      </p:sp>
      <p:sp>
        <p:nvSpPr>
          <p:cNvPr id="117" name="Text 3"/>
          <p:cNvSpPr/>
          <p:nvPr/>
        </p:nvSpPr>
        <p:spPr>
          <a:xfrm>
            <a:off x="775080" y="51627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Kaffeeliebhaber mit Fokus auf Qualität</a:t>
            </a:r>
            <a:endParaRPr lang="de-DE" sz="1300" b="0" strike="noStrike" spc="-1">
              <a:solidFill>
                <a:srgbClr val="FFFFFF"/>
              </a:solidFill>
              <a:latin typeface="Arial"/>
            </a:endParaRPr>
          </a:p>
        </p:txBody>
      </p:sp>
      <p:sp>
        <p:nvSpPr>
          <p:cNvPr id="118" name="Text 4"/>
          <p:cNvSpPr/>
          <p:nvPr/>
        </p:nvSpPr>
        <p:spPr>
          <a:xfrm>
            <a:off x="775080" y="5495400"/>
            <a:ext cx="4008600" cy="54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Nutzer einfacher bis gehobener Kaffeemaschinen</a:t>
            </a:r>
            <a:endParaRPr lang="de-DE" sz="1300" b="0" strike="noStrike" spc="-1">
              <a:solidFill>
                <a:srgbClr val="FFFFFF"/>
              </a:solidFill>
              <a:latin typeface="Arial"/>
            </a:endParaRPr>
          </a:p>
        </p:txBody>
      </p:sp>
      <p:sp>
        <p:nvSpPr>
          <p:cNvPr id="119" name="Text 5"/>
          <p:cNvSpPr/>
          <p:nvPr/>
        </p:nvSpPr>
        <p:spPr>
          <a:xfrm>
            <a:off x="775080" y="610092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Mittleres bis höheres Einkommen</a:t>
            </a:r>
            <a:endParaRPr lang="de-DE" sz="1300" b="0" strike="noStrike" spc="-1">
              <a:solidFill>
                <a:srgbClr val="FFFFFF"/>
              </a:solidFill>
              <a:latin typeface="Arial"/>
            </a:endParaRPr>
          </a:p>
        </p:txBody>
      </p:sp>
      <p:sp>
        <p:nvSpPr>
          <p:cNvPr id="120" name="Text 6"/>
          <p:cNvSpPr/>
          <p:nvPr/>
        </p:nvSpPr>
        <p:spPr>
          <a:xfrm>
            <a:off x="775080" y="64335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Wert auf Nachhaltigkeit und Geschmack</a:t>
            </a:r>
            <a:endParaRPr lang="de-DE" sz="1300" b="0" strike="noStrike" spc="-1">
              <a:solidFill>
                <a:srgbClr val="FFFFFF"/>
              </a:solidFill>
              <a:latin typeface="Arial"/>
            </a:endParaRPr>
          </a:p>
        </p:txBody>
      </p:sp>
      <p:sp>
        <p:nvSpPr>
          <p:cNvPr id="121" name="Text 7"/>
          <p:cNvSpPr/>
          <p:nvPr/>
        </p:nvSpPr>
        <p:spPr>
          <a:xfrm>
            <a:off x="775080" y="676584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Bereitschaft, für Premium-Qualität zu zahlen</a:t>
            </a:r>
            <a:endParaRPr lang="de-DE" sz="1300" b="0" strike="noStrike" spc="-1">
              <a:solidFill>
                <a:srgbClr val="FFFFFF"/>
              </a:solidFill>
              <a:latin typeface="Arial"/>
            </a:endParaRPr>
          </a:p>
        </p:txBody>
      </p:sp>
      <p:sp>
        <p:nvSpPr>
          <p:cNvPr id="122" name="Shape 8"/>
          <p:cNvSpPr/>
          <p:nvPr/>
        </p:nvSpPr>
        <p:spPr>
          <a:xfrm>
            <a:off x="5132520" y="3933720"/>
            <a:ext cx="4365000" cy="3282840"/>
          </a:xfrm>
          <a:prstGeom prst="roundRect">
            <a:avLst>
              <a:gd name="adj" fmla="val 2182"/>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23" name="Image 3" descr="preencoded.png"/>
          <p:cNvPicPr/>
          <p:nvPr/>
        </p:nvPicPr>
        <p:blipFill>
          <a:blip r:embed="rId7" cstate="screen">
            <a:extLst>
              <a:ext uri="{28A0092B-C50C-407E-A947-70E740481C1C}">
                <a14:useLocalDpi xmlns:a14="http://schemas.microsoft.com/office/drawing/2010/main"/>
              </a:ext>
            </a:extLst>
          </a:blip>
          <a:stretch/>
        </p:blipFill>
        <p:spPr>
          <a:xfrm>
            <a:off x="5310720" y="4111920"/>
            <a:ext cx="511200" cy="511200"/>
          </a:xfrm>
          <a:prstGeom prst="rect">
            <a:avLst/>
          </a:prstGeom>
          <a:ln w="0">
            <a:noFill/>
          </a:ln>
        </p:spPr>
      </p:pic>
      <p:pic>
        <p:nvPicPr>
          <p:cNvPr id="124" name="Image 4" descr="preencoded.png"/>
          <p:cNvPicPr/>
          <p:nvPr/>
        </p:nvPicPr>
        <p:blipFill>
          <a:blip r:embed="rId8" cstate="screen">
            <a:extLst>
              <a:ext uri="{28A0092B-C50C-407E-A947-70E740481C1C}">
                <a14:useLocalDpi xmlns:a14="http://schemas.microsoft.com/office/drawing/2010/main"/>
              </a:ex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9"/>
              </a:ext>
            </a:extLst>
          </a:blip>
          <a:stretch/>
        </p:blipFill>
        <p:spPr>
          <a:xfrm>
            <a:off x="5451480" y="4252680"/>
            <a:ext cx="230040" cy="230040"/>
          </a:xfrm>
          <a:prstGeom prst="rect">
            <a:avLst/>
          </a:prstGeom>
          <a:ln w="0">
            <a:noFill/>
          </a:ln>
        </p:spPr>
      </p:pic>
      <p:sp>
        <p:nvSpPr>
          <p:cNvPr id="125" name="Text 9"/>
          <p:cNvSpPr/>
          <p:nvPr/>
        </p:nvSpPr>
        <p:spPr>
          <a:xfrm>
            <a:off x="5310720" y="4794120"/>
            <a:ext cx="2450520" cy="266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B2B – Geschäftskunden</a:t>
            </a:r>
            <a:endParaRPr lang="de-DE" sz="1650" b="0" strike="noStrike" spc="-1">
              <a:solidFill>
                <a:srgbClr val="FFFFFF"/>
              </a:solidFill>
              <a:latin typeface="Arial"/>
            </a:endParaRPr>
          </a:p>
        </p:txBody>
      </p:sp>
      <p:sp>
        <p:nvSpPr>
          <p:cNvPr id="126" name="Text 10"/>
          <p:cNvSpPr/>
          <p:nvPr/>
        </p:nvSpPr>
        <p:spPr>
          <a:xfrm>
            <a:off x="5310720" y="51627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Regionale Unternehmen und Büros</a:t>
            </a:r>
            <a:endParaRPr lang="de-DE" sz="1300" b="0" strike="noStrike" spc="-1">
              <a:solidFill>
                <a:srgbClr val="FFFFFF"/>
              </a:solidFill>
              <a:latin typeface="Arial"/>
            </a:endParaRPr>
          </a:p>
        </p:txBody>
      </p:sp>
      <p:sp>
        <p:nvSpPr>
          <p:cNvPr id="127" name="Text 11"/>
          <p:cNvSpPr/>
          <p:nvPr/>
        </p:nvSpPr>
        <p:spPr>
          <a:xfrm>
            <a:off x="5310720" y="549540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Gastronomie und Hotellerie</a:t>
            </a:r>
            <a:endParaRPr lang="de-DE" sz="1300" b="0" strike="noStrike" spc="-1">
              <a:solidFill>
                <a:srgbClr val="FFFFFF"/>
              </a:solidFill>
              <a:latin typeface="Arial"/>
            </a:endParaRPr>
          </a:p>
        </p:txBody>
      </p:sp>
      <p:sp>
        <p:nvSpPr>
          <p:cNvPr id="128" name="Text 12"/>
          <p:cNvSpPr/>
          <p:nvPr/>
        </p:nvSpPr>
        <p:spPr>
          <a:xfrm>
            <a:off x="5310720" y="582804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Kaffeeautomaten-Betreiber</a:t>
            </a:r>
            <a:endParaRPr lang="de-DE" sz="1300" b="0" strike="noStrike" spc="-1">
              <a:solidFill>
                <a:srgbClr val="FFFFFF"/>
              </a:solidFill>
              <a:latin typeface="Arial"/>
            </a:endParaRPr>
          </a:p>
        </p:txBody>
      </p:sp>
      <p:sp>
        <p:nvSpPr>
          <p:cNvPr id="129" name="Text 13"/>
          <p:cNvSpPr/>
          <p:nvPr/>
        </p:nvSpPr>
        <p:spPr>
          <a:xfrm>
            <a:off x="5310720" y="616068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Fokus auf Preis-Leistung und Zuverlässigkeit</a:t>
            </a:r>
            <a:endParaRPr lang="de-DE" sz="1300" b="0" strike="noStrike" spc="-1">
              <a:solidFill>
                <a:srgbClr val="FFFFFF"/>
              </a:solidFill>
              <a:latin typeface="Arial"/>
            </a:endParaRPr>
          </a:p>
        </p:txBody>
      </p:sp>
      <p:sp>
        <p:nvSpPr>
          <p:cNvPr id="130" name="Text 14"/>
          <p:cNvSpPr/>
          <p:nvPr/>
        </p:nvSpPr>
        <p:spPr>
          <a:xfrm>
            <a:off x="5310720" y="64929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Interesse an langfristigen Partnerschaften</a:t>
            </a:r>
            <a:endParaRPr lang="de-DE" sz="1300" b="0" strike="noStrike" spc="-1">
              <a:solidFill>
                <a:srgbClr val="FFFFFF"/>
              </a:solidFill>
              <a:latin typeface="Arial"/>
            </a:endParaRPr>
          </a:p>
        </p:txBody>
      </p:sp>
      <p:sp>
        <p:nvSpPr>
          <p:cNvPr id="131" name="Shape 15"/>
          <p:cNvSpPr/>
          <p:nvPr/>
        </p:nvSpPr>
        <p:spPr>
          <a:xfrm>
            <a:off x="9668160" y="3933720"/>
            <a:ext cx="4365000" cy="3282840"/>
          </a:xfrm>
          <a:prstGeom prst="roundRect">
            <a:avLst>
              <a:gd name="adj" fmla="val 2182"/>
            </a:avLst>
          </a:prstGeom>
          <a:solidFill>
            <a:srgbClr val="FFFFFF"/>
          </a:solidFill>
          <a:ln w="762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32" name="Image 5" descr="preencoded.png"/>
          <p:cNvPicPr/>
          <p:nvPr/>
        </p:nvPicPr>
        <p:blipFill>
          <a:blip r:embed="rId10" cstate="screen">
            <a:extLst>
              <a:ext uri="{28A0092B-C50C-407E-A947-70E740481C1C}">
                <a14:useLocalDpi xmlns:a14="http://schemas.microsoft.com/office/drawing/2010/main"/>
              </a:ext>
            </a:extLst>
          </a:blip>
          <a:stretch/>
        </p:blipFill>
        <p:spPr>
          <a:xfrm>
            <a:off x="9846360" y="4111920"/>
            <a:ext cx="511200" cy="511200"/>
          </a:xfrm>
          <a:prstGeom prst="rect">
            <a:avLst/>
          </a:prstGeom>
          <a:ln w="0">
            <a:noFill/>
          </a:ln>
        </p:spPr>
      </p:pic>
      <p:pic>
        <p:nvPicPr>
          <p:cNvPr id="133" name="Image 6" descr="preencoded.png"/>
          <p:cNvPicPr/>
          <p:nvPr/>
        </p:nvPicPr>
        <p:blipFill>
          <a:blip r:embed="rId11" cstate="screen">
            <a:extLst>
              <a:ext uri="{28A0092B-C50C-407E-A947-70E740481C1C}">
                <a14:useLocalDpi xmlns:a14="http://schemas.microsoft.com/office/drawing/2010/main"/>
              </a:ex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12"/>
              </a:ext>
            </a:extLst>
          </a:blip>
          <a:stretch/>
        </p:blipFill>
        <p:spPr>
          <a:xfrm>
            <a:off x="9987120" y="4252680"/>
            <a:ext cx="230040" cy="230040"/>
          </a:xfrm>
          <a:prstGeom prst="rect">
            <a:avLst/>
          </a:prstGeom>
          <a:ln w="0">
            <a:noFill/>
          </a:ln>
        </p:spPr>
      </p:pic>
      <p:sp>
        <p:nvSpPr>
          <p:cNvPr id="134" name="Text 16"/>
          <p:cNvSpPr/>
          <p:nvPr/>
        </p:nvSpPr>
        <p:spPr>
          <a:xfrm>
            <a:off x="9846360" y="4794120"/>
            <a:ext cx="2610000" cy="266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B2G – Öffentlicher Sektor</a:t>
            </a:r>
            <a:endParaRPr lang="de-DE" sz="1650" b="0" strike="noStrike" spc="-1">
              <a:solidFill>
                <a:srgbClr val="FFFFFF"/>
              </a:solidFill>
              <a:latin typeface="Arial"/>
            </a:endParaRPr>
          </a:p>
        </p:txBody>
      </p:sp>
      <p:sp>
        <p:nvSpPr>
          <p:cNvPr id="135" name="Text 17"/>
          <p:cNvSpPr/>
          <p:nvPr/>
        </p:nvSpPr>
        <p:spPr>
          <a:xfrm>
            <a:off x="9846360" y="51627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Behörden und Verwaltungen</a:t>
            </a:r>
            <a:endParaRPr lang="de-DE" sz="1300" b="0" strike="noStrike" spc="-1">
              <a:solidFill>
                <a:srgbClr val="FFFFFF"/>
              </a:solidFill>
              <a:latin typeface="Arial"/>
            </a:endParaRPr>
          </a:p>
        </p:txBody>
      </p:sp>
      <p:sp>
        <p:nvSpPr>
          <p:cNvPr id="136" name="Text 18"/>
          <p:cNvSpPr/>
          <p:nvPr/>
        </p:nvSpPr>
        <p:spPr>
          <a:xfrm>
            <a:off x="9846360" y="549540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Bildungseinrichtungen</a:t>
            </a:r>
            <a:endParaRPr lang="de-DE" sz="1300" b="0" strike="noStrike" spc="-1">
              <a:solidFill>
                <a:srgbClr val="FFFFFF"/>
              </a:solidFill>
              <a:latin typeface="Arial"/>
            </a:endParaRPr>
          </a:p>
        </p:txBody>
      </p:sp>
      <p:sp>
        <p:nvSpPr>
          <p:cNvPr id="137" name="Text 19"/>
          <p:cNvSpPr/>
          <p:nvPr/>
        </p:nvSpPr>
        <p:spPr>
          <a:xfrm>
            <a:off x="9846360" y="582804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Kommunale Einrichtungen</a:t>
            </a:r>
            <a:endParaRPr lang="de-DE" sz="1300" b="0" strike="noStrike" spc="-1">
              <a:solidFill>
                <a:srgbClr val="FFFFFF"/>
              </a:solidFill>
              <a:latin typeface="Arial"/>
            </a:endParaRPr>
          </a:p>
        </p:txBody>
      </p:sp>
      <p:sp>
        <p:nvSpPr>
          <p:cNvPr id="138" name="Text 20"/>
          <p:cNvSpPr/>
          <p:nvPr/>
        </p:nvSpPr>
        <p:spPr>
          <a:xfrm>
            <a:off x="9846360" y="616068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Expansion in Phase 2</a:t>
            </a:r>
            <a:endParaRPr lang="de-DE" sz="1300" b="0" strike="noStrike" spc="-1">
              <a:solidFill>
                <a:srgbClr val="FFFFFF"/>
              </a:solidFill>
              <a:latin typeface="Arial"/>
            </a:endParaRPr>
          </a:p>
        </p:txBody>
      </p:sp>
      <p:sp>
        <p:nvSpPr>
          <p:cNvPr id="139" name="Text 21"/>
          <p:cNvSpPr/>
          <p:nvPr/>
        </p:nvSpPr>
        <p:spPr>
          <a:xfrm>
            <a:off x="9846360" y="6492960"/>
            <a:ext cx="4008600" cy="27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defTabSz="914400">
              <a:lnSpc>
                <a:spcPts val="2100"/>
              </a:lnSpc>
              <a:buClr>
                <a:srgbClr val="2C2926"/>
              </a:buClr>
              <a:buFont typeface="Symbol" charset="2"/>
              <a:buChar char=""/>
            </a:pPr>
            <a:r>
              <a:rPr lang="en-US" sz="1300" b="0" strike="noStrike" spc="-1">
                <a:solidFill>
                  <a:srgbClr val="2C2926"/>
                </a:solidFill>
                <a:latin typeface="Inter"/>
                <a:ea typeface="Inter"/>
              </a:rPr>
              <a:t>Ausschreibungen und Rahmenverträge</a:t>
            </a:r>
            <a:endParaRPr lang="de-DE" sz="13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 0"/>
          <p:cNvSpPr/>
          <p:nvPr/>
        </p:nvSpPr>
        <p:spPr>
          <a:xfrm>
            <a:off x="587160" y="864720"/>
            <a:ext cx="4850640" cy="523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4099"/>
              </a:lnSpc>
              <a:tabLst>
                <a:tab pos="0" algn="l"/>
              </a:tabLst>
            </a:pPr>
            <a:r>
              <a:rPr lang="en-US" sz="3300" b="0" strike="noStrike" spc="-1">
                <a:solidFill>
                  <a:srgbClr val="2C2926"/>
                </a:solidFill>
                <a:latin typeface="Bricolage Grotesque Semi Bold"/>
                <a:ea typeface="Bricolage Grotesque Semi Bold"/>
              </a:rPr>
              <a:t>Vertrieb &amp; Preisstruktur</a:t>
            </a:r>
            <a:endParaRPr lang="de-DE" sz="3300" b="0" strike="noStrike" spc="-1">
              <a:solidFill>
                <a:srgbClr val="FFFFFF"/>
              </a:solidFill>
              <a:latin typeface="Arial"/>
            </a:endParaRPr>
          </a:p>
        </p:txBody>
      </p:sp>
      <p:sp>
        <p:nvSpPr>
          <p:cNvPr id="141" name="Text 1"/>
          <p:cNvSpPr/>
          <p:nvPr/>
        </p:nvSpPr>
        <p:spPr>
          <a:xfrm>
            <a:off x="587160" y="1808280"/>
            <a:ext cx="2516400" cy="314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950" b="0" strike="noStrike" spc="-1">
                <a:solidFill>
                  <a:srgbClr val="2C2926"/>
                </a:solidFill>
                <a:latin typeface="Bricolage Grotesque Semi Bold"/>
                <a:ea typeface="Bricolage Grotesque Semi Bold"/>
              </a:rPr>
              <a:t>Vertriebskanäle</a:t>
            </a:r>
            <a:endParaRPr lang="de-DE" sz="1950" b="0" strike="noStrike" spc="-1">
              <a:solidFill>
                <a:srgbClr val="FFFFFF"/>
              </a:solidFill>
              <a:latin typeface="Arial"/>
            </a:endParaRPr>
          </a:p>
        </p:txBody>
      </p:sp>
      <p:sp>
        <p:nvSpPr>
          <p:cNvPr id="142" name="Shape 2"/>
          <p:cNvSpPr/>
          <p:nvPr/>
        </p:nvSpPr>
        <p:spPr>
          <a:xfrm>
            <a:off x="587160" y="2311560"/>
            <a:ext cx="7216200" cy="1079280"/>
          </a:xfrm>
          <a:prstGeom prst="roundRect">
            <a:avLst>
              <a:gd name="adj" fmla="val 10164"/>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43" name="Image 0" descr="preencoded.png"/>
          <p:cNvPicPr/>
          <p:nvPr/>
        </p:nvPicPr>
        <p:blipFill>
          <a:blip r:embed="rId3" cstate="screen">
            <a:extLst>
              <a:ext uri="{28A0092B-C50C-407E-A947-70E740481C1C}">
                <a14:useLocalDpi xmlns:a14="http://schemas.microsoft.com/office/drawing/2010/main"/>
              </a:ext>
            </a:extLst>
          </a:blip>
          <a:stretch/>
        </p:blipFill>
        <p:spPr>
          <a:xfrm>
            <a:off x="564480" y="2311560"/>
            <a:ext cx="91080" cy="1079280"/>
          </a:xfrm>
          <a:prstGeom prst="rect">
            <a:avLst/>
          </a:prstGeom>
          <a:ln w="0">
            <a:noFill/>
          </a:ln>
        </p:spPr>
      </p:pic>
      <p:sp>
        <p:nvSpPr>
          <p:cNvPr id="144" name="Text 3"/>
          <p:cNvSpPr/>
          <p:nvPr/>
        </p:nvSpPr>
        <p:spPr>
          <a:xfrm>
            <a:off x="846360" y="250236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Café-Direktverkauf</a:t>
            </a:r>
            <a:endParaRPr lang="de-DE" sz="1650" b="0" strike="noStrike" spc="-1">
              <a:solidFill>
                <a:srgbClr val="FFFFFF"/>
              </a:solidFill>
              <a:latin typeface="Arial"/>
            </a:endParaRPr>
          </a:p>
        </p:txBody>
      </p:sp>
      <p:sp>
        <p:nvSpPr>
          <p:cNvPr id="145" name="Text 4"/>
          <p:cNvSpPr/>
          <p:nvPr/>
        </p:nvSpPr>
        <p:spPr>
          <a:xfrm>
            <a:off x="846360" y="2932200"/>
            <a:ext cx="67662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Persönliche Beratung und sofortiger Produktkauf vor Ort</a:t>
            </a:r>
            <a:endParaRPr lang="de-DE" sz="1300" b="0" strike="noStrike" spc="-1">
              <a:solidFill>
                <a:srgbClr val="FFFFFF"/>
              </a:solidFill>
              <a:latin typeface="Arial"/>
            </a:endParaRPr>
          </a:p>
        </p:txBody>
      </p:sp>
      <p:sp>
        <p:nvSpPr>
          <p:cNvPr id="146" name="Shape 5"/>
          <p:cNvSpPr/>
          <p:nvPr/>
        </p:nvSpPr>
        <p:spPr>
          <a:xfrm>
            <a:off x="587160" y="3558960"/>
            <a:ext cx="7216200" cy="1079280"/>
          </a:xfrm>
          <a:prstGeom prst="roundRect">
            <a:avLst>
              <a:gd name="adj" fmla="val 10164"/>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47" name="Image 1" descr="preencoded.png"/>
          <p:cNvPicPr/>
          <p:nvPr/>
        </p:nvPicPr>
        <p:blipFill>
          <a:blip r:embed="rId3" cstate="screen">
            <a:extLst>
              <a:ext uri="{28A0092B-C50C-407E-A947-70E740481C1C}">
                <a14:useLocalDpi xmlns:a14="http://schemas.microsoft.com/office/drawing/2010/main"/>
              </a:ext>
            </a:extLst>
          </a:blip>
          <a:stretch/>
        </p:blipFill>
        <p:spPr>
          <a:xfrm>
            <a:off x="564480" y="3558960"/>
            <a:ext cx="91080" cy="1079280"/>
          </a:xfrm>
          <a:prstGeom prst="rect">
            <a:avLst/>
          </a:prstGeom>
          <a:ln w="0">
            <a:noFill/>
          </a:ln>
        </p:spPr>
      </p:pic>
      <p:sp>
        <p:nvSpPr>
          <p:cNvPr id="148" name="Text 6"/>
          <p:cNvSpPr/>
          <p:nvPr/>
        </p:nvSpPr>
        <p:spPr>
          <a:xfrm>
            <a:off x="846360" y="374940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Online-Shop</a:t>
            </a:r>
            <a:endParaRPr lang="de-DE" sz="1650" b="0" strike="noStrike" spc="-1">
              <a:solidFill>
                <a:srgbClr val="FFFFFF"/>
              </a:solidFill>
              <a:latin typeface="Arial"/>
            </a:endParaRPr>
          </a:p>
        </p:txBody>
      </p:sp>
      <p:sp>
        <p:nvSpPr>
          <p:cNvPr id="149" name="Text 7"/>
          <p:cNvSpPr/>
          <p:nvPr/>
        </p:nvSpPr>
        <p:spPr>
          <a:xfrm>
            <a:off x="846360" y="4179600"/>
            <a:ext cx="67662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24/7 verfügbar mit bundesweitem Versand</a:t>
            </a:r>
            <a:endParaRPr lang="de-DE" sz="1300" b="0" strike="noStrike" spc="-1">
              <a:solidFill>
                <a:srgbClr val="FFFFFF"/>
              </a:solidFill>
              <a:latin typeface="Arial"/>
            </a:endParaRPr>
          </a:p>
        </p:txBody>
      </p:sp>
      <p:sp>
        <p:nvSpPr>
          <p:cNvPr id="150" name="Shape 8"/>
          <p:cNvSpPr/>
          <p:nvPr/>
        </p:nvSpPr>
        <p:spPr>
          <a:xfrm>
            <a:off x="587160" y="4806360"/>
            <a:ext cx="7216200" cy="1079280"/>
          </a:xfrm>
          <a:prstGeom prst="roundRect">
            <a:avLst>
              <a:gd name="adj" fmla="val 10164"/>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51" name="Image 2" descr="preencoded.png"/>
          <p:cNvPicPr/>
          <p:nvPr/>
        </p:nvPicPr>
        <p:blipFill>
          <a:blip r:embed="rId3" cstate="screen">
            <a:extLst>
              <a:ext uri="{28A0092B-C50C-407E-A947-70E740481C1C}">
                <a14:useLocalDpi xmlns:a14="http://schemas.microsoft.com/office/drawing/2010/main"/>
              </a:ext>
            </a:extLst>
          </a:blip>
          <a:stretch/>
        </p:blipFill>
        <p:spPr>
          <a:xfrm>
            <a:off x="564480" y="4806360"/>
            <a:ext cx="91080" cy="1079280"/>
          </a:xfrm>
          <a:prstGeom prst="rect">
            <a:avLst/>
          </a:prstGeom>
          <a:ln w="0">
            <a:noFill/>
          </a:ln>
        </p:spPr>
      </p:pic>
      <p:sp>
        <p:nvSpPr>
          <p:cNvPr id="152" name="Text 9"/>
          <p:cNvSpPr/>
          <p:nvPr/>
        </p:nvSpPr>
        <p:spPr>
          <a:xfrm>
            <a:off x="846360" y="4996800"/>
            <a:ext cx="214128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Amazon Marketplace</a:t>
            </a:r>
            <a:endParaRPr lang="de-DE" sz="1650" b="0" strike="noStrike" spc="-1">
              <a:solidFill>
                <a:srgbClr val="FFFFFF"/>
              </a:solidFill>
              <a:latin typeface="Arial"/>
            </a:endParaRPr>
          </a:p>
        </p:txBody>
      </p:sp>
      <p:sp>
        <p:nvSpPr>
          <p:cNvPr id="153" name="Text 10"/>
          <p:cNvSpPr/>
          <p:nvPr/>
        </p:nvSpPr>
        <p:spPr>
          <a:xfrm>
            <a:off x="846360" y="5426640"/>
            <a:ext cx="67662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Zugang zu Millionen potenzieller Kunden</a:t>
            </a:r>
            <a:endParaRPr lang="de-DE" sz="1300" b="0" strike="noStrike" spc="-1">
              <a:solidFill>
                <a:srgbClr val="FFFFFF"/>
              </a:solidFill>
              <a:latin typeface="Arial"/>
            </a:endParaRPr>
          </a:p>
        </p:txBody>
      </p:sp>
      <p:sp>
        <p:nvSpPr>
          <p:cNvPr id="154" name="Shape 11"/>
          <p:cNvSpPr/>
          <p:nvPr/>
        </p:nvSpPr>
        <p:spPr>
          <a:xfrm>
            <a:off x="587160" y="6053400"/>
            <a:ext cx="7216200" cy="1079280"/>
          </a:xfrm>
          <a:prstGeom prst="roundRect">
            <a:avLst>
              <a:gd name="adj" fmla="val 10164"/>
            </a:avLst>
          </a:prstGeom>
          <a:solidFill>
            <a:srgbClr val="FFFFFF">
              <a:alpha val="95000"/>
            </a:srgbClr>
          </a:solidFill>
          <a:ln w="22860">
            <a:solidFill>
              <a:srgbClr val="F8ECD3"/>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55" name="Image 3" descr="preencoded.png"/>
          <p:cNvPicPr/>
          <p:nvPr/>
        </p:nvPicPr>
        <p:blipFill>
          <a:blip r:embed="rId3" cstate="screen">
            <a:extLst>
              <a:ext uri="{28A0092B-C50C-407E-A947-70E740481C1C}">
                <a14:useLocalDpi xmlns:a14="http://schemas.microsoft.com/office/drawing/2010/main"/>
              </a:ext>
            </a:extLst>
          </a:blip>
          <a:stretch/>
        </p:blipFill>
        <p:spPr>
          <a:xfrm>
            <a:off x="564480" y="6053400"/>
            <a:ext cx="91080" cy="1079280"/>
          </a:xfrm>
          <a:prstGeom prst="rect">
            <a:avLst/>
          </a:prstGeom>
          <a:ln w="0">
            <a:noFill/>
          </a:ln>
        </p:spPr>
      </p:pic>
      <p:sp>
        <p:nvSpPr>
          <p:cNvPr id="156" name="Text 12"/>
          <p:cNvSpPr/>
          <p:nvPr/>
        </p:nvSpPr>
        <p:spPr>
          <a:xfrm>
            <a:off x="846360" y="624420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049"/>
              </a:lnSpc>
              <a:tabLst>
                <a:tab pos="0" algn="l"/>
              </a:tabLst>
            </a:pPr>
            <a:r>
              <a:rPr lang="en-US" sz="1650" b="0" strike="noStrike" spc="-1">
                <a:solidFill>
                  <a:srgbClr val="2C2926"/>
                </a:solidFill>
                <a:latin typeface="Bricolage Grotesque Semi Bold"/>
                <a:ea typeface="Bricolage Grotesque Semi Bold"/>
              </a:rPr>
              <a:t>B2B-Direktvertrieb</a:t>
            </a:r>
            <a:endParaRPr lang="de-DE" sz="1650" b="0" strike="noStrike" spc="-1">
              <a:solidFill>
                <a:srgbClr val="FFFFFF"/>
              </a:solidFill>
              <a:latin typeface="Arial"/>
            </a:endParaRPr>
          </a:p>
        </p:txBody>
      </p:sp>
      <p:sp>
        <p:nvSpPr>
          <p:cNvPr id="157" name="Text 13"/>
          <p:cNvSpPr/>
          <p:nvPr/>
        </p:nvSpPr>
        <p:spPr>
          <a:xfrm>
            <a:off x="846360" y="6674040"/>
            <a:ext cx="67662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100"/>
              </a:lnSpc>
              <a:tabLst>
                <a:tab pos="0" algn="l"/>
              </a:tabLst>
            </a:pPr>
            <a:r>
              <a:rPr lang="en-US" sz="1300" b="0" strike="noStrike" spc="-1">
                <a:solidFill>
                  <a:srgbClr val="2C2926"/>
                </a:solidFill>
                <a:latin typeface="Inter"/>
                <a:ea typeface="Inter"/>
              </a:rPr>
              <a:t>Persönlicher Account-Manager und Vor-Ort-Service</a:t>
            </a:r>
            <a:endParaRPr lang="de-DE" sz="1300" b="0" strike="noStrike" spc="-1">
              <a:solidFill>
                <a:srgbClr val="FFFFFF"/>
              </a:solidFill>
              <a:latin typeface="Arial"/>
            </a:endParaRPr>
          </a:p>
        </p:txBody>
      </p:sp>
      <p:sp>
        <p:nvSpPr>
          <p:cNvPr id="158" name="Text 14"/>
          <p:cNvSpPr/>
          <p:nvPr/>
        </p:nvSpPr>
        <p:spPr>
          <a:xfrm>
            <a:off x="8220600" y="1808280"/>
            <a:ext cx="2516400" cy="314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2449"/>
              </a:lnSpc>
              <a:tabLst>
                <a:tab pos="0" algn="l"/>
              </a:tabLst>
            </a:pPr>
            <a:r>
              <a:rPr lang="en-US" sz="1950" b="0" strike="noStrike" spc="-1">
                <a:solidFill>
                  <a:srgbClr val="2C2926"/>
                </a:solidFill>
                <a:latin typeface="Bricolage Grotesque Semi Bold"/>
                <a:ea typeface="Bricolage Grotesque Semi Bold"/>
              </a:rPr>
              <a:t>Preismodell</a:t>
            </a:r>
            <a:endParaRPr lang="de-DE" sz="1950" b="0" strike="noStrike" spc="-1">
              <a:solidFill>
                <a:srgbClr val="FFFFFF"/>
              </a:solidFill>
              <a:latin typeface="Arial"/>
            </a:endParaRPr>
          </a:p>
        </p:txBody>
      </p:sp>
      <p:sp>
        <p:nvSpPr>
          <p:cNvPr id="159" name="Text 15"/>
          <p:cNvSpPr/>
          <p:nvPr/>
        </p:nvSpPr>
        <p:spPr>
          <a:xfrm>
            <a:off x="8220600" y="2395440"/>
            <a:ext cx="2809800" cy="553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4351"/>
              </a:lnSpc>
              <a:tabLst>
                <a:tab pos="0" algn="l"/>
              </a:tabLst>
            </a:pPr>
            <a:r>
              <a:rPr lang="en-US" sz="4350" b="0" strike="noStrike" spc="-1">
                <a:solidFill>
                  <a:srgbClr val="2C2926"/>
                </a:solidFill>
                <a:latin typeface="Bricolage Grotesque Semi Bold"/>
                <a:ea typeface="Bricolage Grotesque Semi Bold"/>
              </a:rPr>
              <a:t>31,99€</a:t>
            </a:r>
            <a:endParaRPr lang="de-DE" sz="4350" b="0" strike="noStrike" spc="-1">
              <a:solidFill>
                <a:srgbClr val="FFFFFF"/>
              </a:solidFill>
              <a:latin typeface="Arial"/>
            </a:endParaRPr>
          </a:p>
        </p:txBody>
      </p:sp>
      <p:sp>
        <p:nvSpPr>
          <p:cNvPr id="160" name="Text 16"/>
          <p:cNvSpPr/>
          <p:nvPr/>
        </p:nvSpPr>
        <p:spPr>
          <a:xfrm>
            <a:off x="8577000" y="315864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2049"/>
              </a:lnSpc>
              <a:tabLst>
                <a:tab pos="0" algn="l"/>
              </a:tabLst>
            </a:pPr>
            <a:r>
              <a:rPr lang="en-US" sz="1650" b="0" strike="noStrike" spc="-1">
                <a:solidFill>
                  <a:srgbClr val="2C2926"/>
                </a:solidFill>
                <a:latin typeface="Bricolage Grotesque Semi Bold"/>
                <a:ea typeface="Bricolage Grotesque Semi Bold"/>
              </a:rPr>
              <a:t>Pro kg Bohnen</a:t>
            </a:r>
            <a:endParaRPr lang="de-DE" sz="1650" b="0" strike="noStrike" spc="-1">
              <a:solidFill>
                <a:srgbClr val="FFFFFF"/>
              </a:solidFill>
              <a:latin typeface="Arial"/>
            </a:endParaRPr>
          </a:p>
        </p:txBody>
      </p:sp>
      <p:sp>
        <p:nvSpPr>
          <p:cNvPr id="161" name="Text 17"/>
          <p:cNvSpPr/>
          <p:nvPr/>
        </p:nvSpPr>
        <p:spPr>
          <a:xfrm>
            <a:off x="8220600" y="3588480"/>
            <a:ext cx="28098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2100"/>
              </a:lnSpc>
              <a:tabLst>
                <a:tab pos="0" algn="l"/>
              </a:tabLst>
            </a:pPr>
            <a:r>
              <a:rPr lang="en-US" sz="1300" b="0" strike="noStrike" spc="-1">
                <a:solidFill>
                  <a:srgbClr val="2C2926"/>
                </a:solidFill>
                <a:latin typeface="Inter"/>
                <a:ea typeface="Inter"/>
              </a:rPr>
              <a:t>Premium-Qualität zum fairen Preis</a:t>
            </a:r>
            <a:endParaRPr lang="de-DE" sz="1300" b="0" strike="noStrike" spc="-1">
              <a:solidFill>
                <a:srgbClr val="FFFFFF"/>
              </a:solidFill>
              <a:latin typeface="Arial"/>
            </a:endParaRPr>
          </a:p>
        </p:txBody>
      </p:sp>
      <p:sp>
        <p:nvSpPr>
          <p:cNvPr id="162" name="Text 18"/>
          <p:cNvSpPr/>
          <p:nvPr/>
        </p:nvSpPr>
        <p:spPr>
          <a:xfrm>
            <a:off x="11240280" y="2395440"/>
            <a:ext cx="2809800" cy="553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4351"/>
              </a:lnSpc>
              <a:tabLst>
                <a:tab pos="0" algn="l"/>
              </a:tabLst>
            </a:pPr>
            <a:r>
              <a:rPr lang="en-US" sz="4350" b="0" strike="noStrike" spc="-1">
                <a:solidFill>
                  <a:srgbClr val="2C2926"/>
                </a:solidFill>
                <a:latin typeface="Bricolage Grotesque Semi Bold"/>
                <a:ea typeface="Bricolage Grotesque Semi Bold"/>
              </a:rPr>
              <a:t>4,99€</a:t>
            </a:r>
            <a:endParaRPr lang="de-DE" sz="4350" b="0" strike="noStrike" spc="-1">
              <a:solidFill>
                <a:srgbClr val="FFFFFF"/>
              </a:solidFill>
              <a:latin typeface="Arial"/>
            </a:endParaRPr>
          </a:p>
        </p:txBody>
      </p:sp>
      <p:sp>
        <p:nvSpPr>
          <p:cNvPr id="163" name="Text 19"/>
          <p:cNvSpPr/>
          <p:nvPr/>
        </p:nvSpPr>
        <p:spPr>
          <a:xfrm>
            <a:off x="11597040" y="315864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2049"/>
              </a:lnSpc>
              <a:tabLst>
                <a:tab pos="0" algn="l"/>
              </a:tabLst>
            </a:pPr>
            <a:r>
              <a:rPr lang="en-US" sz="1650" b="0" strike="noStrike" spc="-1">
                <a:solidFill>
                  <a:srgbClr val="2C2926"/>
                </a:solidFill>
                <a:latin typeface="Bricolage Grotesque Semi Bold"/>
                <a:ea typeface="Bricolage Grotesque Semi Bold"/>
              </a:rPr>
              <a:t>Versandkosten</a:t>
            </a:r>
            <a:endParaRPr lang="de-DE" sz="1650" b="0" strike="noStrike" spc="-1">
              <a:solidFill>
                <a:srgbClr val="FFFFFF"/>
              </a:solidFill>
              <a:latin typeface="Arial"/>
            </a:endParaRPr>
          </a:p>
        </p:txBody>
      </p:sp>
      <p:sp>
        <p:nvSpPr>
          <p:cNvPr id="164" name="Text 20"/>
          <p:cNvSpPr/>
          <p:nvPr/>
        </p:nvSpPr>
        <p:spPr>
          <a:xfrm>
            <a:off x="11240280" y="3588480"/>
            <a:ext cx="2809800" cy="2678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2100"/>
              </a:lnSpc>
              <a:tabLst>
                <a:tab pos="0" algn="l"/>
              </a:tabLst>
            </a:pPr>
            <a:r>
              <a:rPr lang="en-US" sz="1300" b="0" strike="noStrike" spc="-1">
                <a:solidFill>
                  <a:srgbClr val="2C2926"/>
                </a:solidFill>
                <a:latin typeface="Inter"/>
                <a:ea typeface="Inter"/>
              </a:rPr>
              <a:t>Ab 5 kg kostenloser Versand</a:t>
            </a:r>
            <a:endParaRPr lang="de-DE" sz="1300" b="0" strike="noStrike" spc="-1">
              <a:solidFill>
                <a:srgbClr val="FFFFFF"/>
              </a:solidFill>
              <a:latin typeface="Arial"/>
            </a:endParaRPr>
          </a:p>
        </p:txBody>
      </p:sp>
      <p:sp>
        <p:nvSpPr>
          <p:cNvPr id="165" name="Text 21"/>
          <p:cNvSpPr/>
          <p:nvPr/>
        </p:nvSpPr>
        <p:spPr>
          <a:xfrm>
            <a:off x="9730440" y="4276080"/>
            <a:ext cx="2809800" cy="553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4351"/>
              </a:lnSpc>
              <a:tabLst>
                <a:tab pos="0" algn="l"/>
              </a:tabLst>
            </a:pPr>
            <a:r>
              <a:rPr lang="en-US" sz="4350" b="0" strike="noStrike" spc="-1">
                <a:solidFill>
                  <a:srgbClr val="2C2926"/>
                </a:solidFill>
                <a:latin typeface="Bricolage Grotesque Semi Bold"/>
                <a:ea typeface="Bricolage Grotesque Semi Bold"/>
              </a:rPr>
              <a:t>10%</a:t>
            </a:r>
            <a:endParaRPr lang="de-DE" sz="4350" b="0" strike="noStrike" spc="-1">
              <a:solidFill>
                <a:srgbClr val="FFFFFF"/>
              </a:solidFill>
              <a:latin typeface="Arial"/>
            </a:endParaRPr>
          </a:p>
        </p:txBody>
      </p:sp>
      <p:sp>
        <p:nvSpPr>
          <p:cNvPr id="166" name="Text 22"/>
          <p:cNvSpPr/>
          <p:nvPr/>
        </p:nvSpPr>
        <p:spPr>
          <a:xfrm>
            <a:off x="10086840" y="5039280"/>
            <a:ext cx="2097000" cy="2617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defTabSz="914400">
              <a:lnSpc>
                <a:spcPts val="2049"/>
              </a:lnSpc>
              <a:tabLst>
                <a:tab pos="0" algn="l"/>
              </a:tabLst>
            </a:pPr>
            <a:r>
              <a:rPr lang="en-US" sz="1650" b="0" strike="noStrike" spc="-1">
                <a:solidFill>
                  <a:srgbClr val="2C2926"/>
                </a:solidFill>
                <a:latin typeface="Bricolage Grotesque Semi Bold"/>
                <a:ea typeface="Bricolage Grotesque Semi Bold"/>
              </a:rPr>
              <a:t>Abo-Rabatt</a:t>
            </a:r>
            <a:endParaRPr lang="de-DE" sz="1650" b="0" strike="noStrike" spc="-1">
              <a:solidFill>
                <a:srgbClr val="FFFFFF"/>
              </a:solidFill>
              <a:latin typeface="Arial"/>
            </a:endParaRPr>
          </a:p>
        </p:txBody>
      </p:sp>
      <p:sp>
        <p:nvSpPr>
          <p:cNvPr id="167" name="Text 23"/>
          <p:cNvSpPr/>
          <p:nvPr/>
        </p:nvSpPr>
        <p:spPr>
          <a:xfrm>
            <a:off x="9730440" y="5469480"/>
            <a:ext cx="2809800" cy="53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ts val="2100"/>
              </a:lnSpc>
              <a:tabLst>
                <a:tab pos="0" algn="l"/>
              </a:tabLst>
            </a:pPr>
            <a:r>
              <a:rPr lang="en-US" sz="1300" b="0" strike="noStrike" spc="-1">
                <a:solidFill>
                  <a:srgbClr val="2C2926"/>
                </a:solidFill>
                <a:latin typeface="Inter"/>
                <a:ea typeface="Inter"/>
              </a:rPr>
              <a:t>Treueprämie für regelmäßige Lieferungen</a:t>
            </a:r>
            <a:endParaRPr lang="de-DE" sz="1300" b="0" strike="noStrike" spc="-1">
              <a:solidFill>
                <a:srgbClr val="FFFFFF"/>
              </a:solidFill>
              <a:latin typeface="Arial"/>
            </a:endParaRPr>
          </a:p>
        </p:txBody>
      </p:sp>
      <p:sp>
        <p:nvSpPr>
          <p:cNvPr id="168" name="Shape 24"/>
          <p:cNvSpPr/>
          <p:nvPr/>
        </p:nvSpPr>
        <p:spPr>
          <a:xfrm>
            <a:off x="8220600" y="6194880"/>
            <a:ext cx="5829480" cy="981000"/>
          </a:xfrm>
          <a:prstGeom prst="roundRect">
            <a:avLst>
              <a:gd name="adj" fmla="val 7182"/>
            </a:avLst>
          </a:prstGeom>
          <a:solidFill>
            <a:srgbClr val="F4E3BD"/>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de-DE" sz="1800" b="0" strike="noStrike" spc="-1">
              <a:solidFill>
                <a:srgbClr val="000000"/>
              </a:solidFill>
              <a:latin typeface="Arial"/>
            </a:endParaRPr>
          </a:p>
        </p:txBody>
      </p:sp>
      <p:pic>
        <p:nvPicPr>
          <p:cNvPr id="169" name="Image 4" descr="preencoded.png"/>
          <p:cNvPicPr/>
          <p:nvPr/>
        </p:nvPicPr>
        <p:blipFill>
          <a:blip r:embed="rId4" cstate="screen">
            <a:extLst>
              <a:ext uri="{28A0092B-C50C-407E-A947-70E740481C1C}">
                <a14:useLocalDpi xmlns:a14="http://schemas.microsoft.com/office/drawing/2010/main"/>
              </a:ext>
            </a:extLst>
          </a:blip>
          <a:stretch/>
        </p:blipFill>
        <p:spPr>
          <a:xfrm>
            <a:off x="8388360" y="6448320"/>
            <a:ext cx="209160" cy="167400"/>
          </a:xfrm>
          <a:prstGeom prst="rect">
            <a:avLst/>
          </a:prstGeom>
          <a:ln w="0">
            <a:noFill/>
          </a:ln>
        </p:spPr>
      </p:pic>
      <p:sp>
        <p:nvSpPr>
          <p:cNvPr id="170" name="Text 25"/>
          <p:cNvSpPr/>
          <p:nvPr/>
        </p:nvSpPr>
        <p:spPr>
          <a:xfrm>
            <a:off x="8766000" y="6404400"/>
            <a:ext cx="5116680" cy="53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2100"/>
              </a:lnSpc>
              <a:tabLst>
                <a:tab pos="0" algn="l"/>
              </a:tabLst>
            </a:pPr>
            <a:r>
              <a:rPr lang="en-US" sz="1300" b="1" strike="noStrike" spc="-1">
                <a:solidFill>
                  <a:srgbClr val="000000"/>
                </a:solidFill>
                <a:latin typeface="Inter"/>
                <a:ea typeface="Inter"/>
              </a:rPr>
              <a:t>Kundenkarte:</a:t>
            </a:r>
            <a:r>
              <a:rPr lang="en-US" sz="1300" b="0" strike="noStrike" spc="-1">
                <a:solidFill>
                  <a:srgbClr val="000000"/>
                </a:solidFill>
                <a:latin typeface="Inter"/>
                <a:ea typeface="Inter"/>
              </a:rPr>
              <a:t> Sammeln Sie bei jedem Einkauf Punkte und profitieren Sie von exklusiven Prämien und Sonderaktionen.</a:t>
            </a:r>
            <a:endParaRPr lang="de-DE" sz="13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
          <p:cNvSpPr/>
          <p:nvPr/>
        </p:nvSpPr>
        <p:spPr>
          <a:xfrm>
            <a:off x="1062360" y="961200"/>
            <a:ext cx="12879360" cy="75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4400" b="0" strike="noStrike" spc="-1">
                <a:solidFill>
                  <a:schemeClr val="dk1"/>
                </a:solidFill>
                <a:latin typeface="Calibri"/>
              </a:rPr>
              <a:t>CRM-Integrationsstrategie</a:t>
            </a:r>
            <a:endParaRPr lang="de-DE" sz="4400" b="0" strike="noStrike" spc="-1">
              <a:solidFill>
                <a:srgbClr val="FFFFFF"/>
              </a:solidFill>
              <a:latin typeface="Arial"/>
            </a:endParaRPr>
          </a:p>
        </p:txBody>
      </p:sp>
      <p:sp>
        <p:nvSpPr>
          <p:cNvPr id="172" name="Rectangle 2"/>
          <p:cNvSpPr/>
          <p:nvPr/>
        </p:nvSpPr>
        <p:spPr>
          <a:xfrm>
            <a:off x="1062360" y="2068920"/>
            <a:ext cx="9910080" cy="612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defTabSz="914400">
              <a:lnSpc>
                <a:spcPct val="150000"/>
              </a:lnSpc>
              <a:buClr>
                <a:srgbClr val="000000"/>
              </a:buClr>
              <a:buFont typeface="Wingdings" charset="2"/>
              <a:buChar char=""/>
            </a:pPr>
            <a:r>
              <a:rPr lang="de-DE" sz="2400" b="1" strike="noStrike" spc="-1">
                <a:solidFill>
                  <a:schemeClr val="dk1"/>
                </a:solidFill>
                <a:latin typeface="Calibri"/>
              </a:rPr>
              <a:t>Datengesteuerte Kundenbindung:</a:t>
            </a:r>
            <a:r>
              <a:rPr lang="de-DE" sz="2400" b="0" strike="noStrike" spc="-1">
                <a:solidFill>
                  <a:schemeClr val="dk1"/>
                </a:solidFill>
                <a:latin typeface="Calibri"/>
              </a:rPr>
              <a:t> </a:t>
            </a:r>
            <a:endParaRPr lang="de-DE" sz="2400" b="0" strike="noStrike" spc="-1">
              <a:solidFill>
                <a:srgbClr val="FFFFFF"/>
              </a:solidFill>
              <a:latin typeface="Arial"/>
            </a:endParaRPr>
          </a:p>
          <a:p>
            <a:pPr marL="914400" lvl="1" indent="-457200" defTabSz="914400">
              <a:lnSpc>
                <a:spcPct val="150000"/>
              </a:lnSpc>
              <a:buClr>
                <a:srgbClr val="000000"/>
              </a:buClr>
              <a:buFont typeface="Wingdings" charset="2"/>
              <a:buChar char=""/>
            </a:pPr>
            <a:r>
              <a:rPr lang="de-DE" sz="2400" b="0" strike="noStrike" spc="-1">
                <a:solidFill>
                  <a:schemeClr val="dk1"/>
                </a:solidFill>
                <a:latin typeface="Calibri"/>
              </a:rPr>
              <a:t>Nutzung eines CRM-Systems zur Analyse von Kundenpräferenzen im Online-Handel (B2C) und zur Verwaltung langfristiger Rahmenverträge (B2B).</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de-DE" sz="2400" b="1" strike="noStrike" spc="-1">
                <a:solidFill>
                  <a:schemeClr val="dk1"/>
                </a:solidFill>
                <a:latin typeface="Calibri"/>
              </a:rPr>
              <a:t>Zielsetzung:</a:t>
            </a:r>
            <a:r>
              <a:rPr lang="de-DE" sz="2400" b="0" strike="noStrike" spc="-1">
                <a:solidFill>
                  <a:schemeClr val="dk1"/>
                </a:solidFill>
                <a:latin typeface="Calibri"/>
              </a:rPr>
              <a:t> </a:t>
            </a:r>
            <a:endParaRPr lang="de-DE" sz="2400" b="0" strike="noStrike" spc="-1">
              <a:solidFill>
                <a:srgbClr val="FFFFFF"/>
              </a:solidFill>
              <a:latin typeface="Arial"/>
            </a:endParaRPr>
          </a:p>
          <a:p>
            <a:pPr marL="914400" lvl="1" indent="-457200" defTabSz="914400">
              <a:lnSpc>
                <a:spcPct val="150000"/>
              </a:lnSpc>
              <a:buClr>
                <a:srgbClr val="000000"/>
              </a:buClr>
              <a:buFont typeface="Wingdings" charset="2"/>
              <a:buChar char=""/>
            </a:pPr>
            <a:r>
              <a:rPr lang="de-DE" sz="2400" b="0" strike="noStrike" spc="-1">
                <a:solidFill>
                  <a:schemeClr val="dk1"/>
                </a:solidFill>
                <a:latin typeface="Calibri"/>
              </a:rPr>
              <a:t>Maximierung des </a:t>
            </a:r>
            <a:r>
              <a:rPr lang="de-DE" sz="2400" b="1" strike="noStrike" spc="-1">
                <a:solidFill>
                  <a:schemeClr val="dk1"/>
                </a:solidFill>
                <a:latin typeface="Calibri"/>
              </a:rPr>
              <a:t>Customer Lifetime Value (CLV)</a:t>
            </a:r>
            <a:r>
              <a:rPr lang="de-DE" sz="2400" b="0" strike="noStrike" spc="-1">
                <a:solidFill>
                  <a:schemeClr val="dk1"/>
                </a:solidFill>
                <a:latin typeface="Calibri"/>
              </a:rPr>
              <a:t> durch </a:t>
            </a:r>
            <a:r>
              <a:rPr lang="de-DE" sz="2400" b="1" strike="noStrike" spc="-1">
                <a:solidFill>
                  <a:schemeClr val="dk1"/>
                </a:solidFill>
                <a:latin typeface="Calibri"/>
              </a:rPr>
              <a:t>datenbasierte</a:t>
            </a:r>
            <a:r>
              <a:rPr lang="de-DE" sz="2400" b="0" strike="noStrike" spc="-1">
                <a:solidFill>
                  <a:schemeClr val="dk1"/>
                </a:solidFill>
                <a:latin typeface="Calibri"/>
              </a:rPr>
              <a:t> Personalisierung und automatisierte Loyalitätsprogramme.</a:t>
            </a:r>
            <a:endParaRPr lang="de-DE" sz="2400" b="0" strike="noStrike" spc="-1">
              <a:solidFill>
                <a:srgbClr val="FFFFFF"/>
              </a:solidFill>
              <a:latin typeface="Arial"/>
            </a:endParaRPr>
          </a:p>
          <a:p>
            <a:pPr marL="343080" indent="-343080" defTabSz="914400">
              <a:lnSpc>
                <a:spcPct val="150000"/>
              </a:lnSpc>
              <a:buClr>
                <a:srgbClr val="000000"/>
              </a:buClr>
              <a:buFont typeface="Wingdings" charset="2"/>
              <a:buChar char=""/>
            </a:pPr>
            <a:r>
              <a:rPr lang="de-DE" sz="2400" b="1" strike="noStrike" spc="-1">
                <a:solidFill>
                  <a:schemeClr val="dk1"/>
                </a:solidFill>
                <a:latin typeface="Calibri"/>
              </a:rPr>
              <a:t>Pipeline-Management:</a:t>
            </a:r>
            <a:r>
              <a:rPr lang="de-DE" sz="2400" b="0" strike="noStrike" spc="-1">
                <a:solidFill>
                  <a:schemeClr val="dk1"/>
                </a:solidFill>
                <a:latin typeface="Calibri"/>
              </a:rPr>
              <a:t> </a:t>
            </a:r>
            <a:endParaRPr lang="de-DE" sz="2400" b="0" strike="noStrike" spc="-1">
              <a:solidFill>
                <a:srgbClr val="FFFFFF"/>
              </a:solidFill>
              <a:latin typeface="Arial"/>
            </a:endParaRPr>
          </a:p>
          <a:p>
            <a:pPr marL="800280" lvl="1" indent="-343080" defTabSz="914400">
              <a:lnSpc>
                <a:spcPct val="150000"/>
              </a:lnSpc>
              <a:buClr>
                <a:srgbClr val="000000"/>
              </a:buClr>
              <a:buFont typeface="Wingdings" charset="2"/>
              <a:buChar char=""/>
            </a:pPr>
            <a:r>
              <a:rPr lang="de-DE" sz="2400" b="0" strike="noStrike" spc="-1">
                <a:solidFill>
                  <a:schemeClr val="dk1"/>
                </a:solidFill>
                <a:latin typeface="Calibri"/>
              </a:rPr>
              <a:t>Systematische Nachverfolgung von MQLs zu SQLs im B2B-Bereich zur Steigerung der Conversion-Rate.</a:t>
            </a:r>
            <a:endParaRPr lang="de-DE" sz="24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0" descr="preencoded.png"/>
          <p:cNvPicPr/>
          <p:nvPr/>
        </p:nvPicPr>
        <p:blipFill>
          <a:blip r:embed="rId3" cstate="screen">
            <a:extLst>
              <a:ext uri="{28A0092B-C50C-407E-A947-70E740481C1C}">
                <a14:useLocalDpi xmlns:a14="http://schemas.microsoft.com/office/drawing/2010/main"/>
              </a:ext>
            </a:extLst>
          </a:blip>
          <a:stretch/>
        </p:blipFill>
        <p:spPr>
          <a:xfrm>
            <a:off x="8869680" y="0"/>
            <a:ext cx="5760360" cy="8229240"/>
          </a:xfrm>
          <a:prstGeom prst="rect">
            <a:avLst/>
          </a:prstGeom>
          <a:ln w="0">
            <a:noFill/>
          </a:ln>
        </p:spPr>
      </p:pic>
      <p:sp>
        <p:nvSpPr>
          <p:cNvPr id="174" name="Text 0"/>
          <p:cNvSpPr/>
          <p:nvPr/>
        </p:nvSpPr>
        <p:spPr>
          <a:xfrm>
            <a:off x="464040" y="1101600"/>
            <a:ext cx="5731920" cy="413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3251"/>
              </a:lnSpc>
              <a:tabLst>
                <a:tab pos="0" algn="l"/>
              </a:tabLst>
            </a:pPr>
            <a:r>
              <a:rPr lang="en-US" sz="2600" b="0" strike="noStrike" spc="-1">
                <a:solidFill>
                  <a:srgbClr val="2C2926"/>
                </a:solidFill>
                <a:latin typeface="Bricolage Grotesque Semi Bold"/>
                <a:ea typeface="Bricolage Grotesque Semi Bold"/>
              </a:rPr>
              <a:t>Marketing &amp; Omnichannel-Strategie</a:t>
            </a:r>
            <a:endParaRPr lang="de-DE" sz="2600" b="0" strike="noStrike" spc="-1">
              <a:solidFill>
                <a:srgbClr val="FFFFFF"/>
              </a:solidFill>
              <a:latin typeface="Arial"/>
            </a:endParaRPr>
          </a:p>
        </p:txBody>
      </p:sp>
      <p:pic>
        <p:nvPicPr>
          <p:cNvPr id="175" name="Image 1" descr="preencoded.png"/>
          <p:cNvPicPr/>
          <p:nvPr/>
        </p:nvPicPr>
        <p:blipFill>
          <a:blip r:embed="rId4">
            <a:extLs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5"/>
              </a:ext>
            </a:extLst>
          </a:blip>
          <a:stretch/>
        </p:blipFill>
        <p:spPr>
          <a:xfrm>
            <a:off x="464040" y="1714680"/>
            <a:ext cx="330840" cy="330840"/>
          </a:xfrm>
          <a:prstGeom prst="rect">
            <a:avLst/>
          </a:prstGeom>
          <a:ln w="0">
            <a:noFill/>
          </a:ln>
        </p:spPr>
      </p:pic>
      <p:sp>
        <p:nvSpPr>
          <p:cNvPr id="176" name="Text 1"/>
          <p:cNvSpPr/>
          <p:nvPr/>
        </p:nvSpPr>
        <p:spPr>
          <a:xfrm>
            <a:off x="464040" y="2211480"/>
            <a:ext cx="1656720" cy="206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599"/>
              </a:lnSpc>
              <a:tabLst>
                <a:tab pos="0" algn="l"/>
              </a:tabLst>
            </a:pPr>
            <a:r>
              <a:rPr lang="en-US" sz="1300" b="0" strike="noStrike" spc="-1">
                <a:solidFill>
                  <a:srgbClr val="2C2926"/>
                </a:solidFill>
                <a:latin typeface="Bricolage Grotesque Semi Bold"/>
                <a:ea typeface="Bricolage Grotesque Semi Bold"/>
              </a:rPr>
              <a:t>Social Media</a:t>
            </a:r>
            <a:endParaRPr lang="de-DE" sz="1300" b="0" strike="noStrike" spc="-1">
              <a:solidFill>
                <a:srgbClr val="FFFFFF"/>
              </a:solidFill>
              <a:latin typeface="Arial"/>
            </a:endParaRPr>
          </a:p>
        </p:txBody>
      </p:sp>
      <p:sp>
        <p:nvSpPr>
          <p:cNvPr id="177" name="Text 2"/>
          <p:cNvSpPr/>
          <p:nvPr/>
        </p:nvSpPr>
        <p:spPr>
          <a:xfrm>
            <a:off x="464040" y="2498400"/>
            <a:ext cx="8215920" cy="42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650"/>
              </a:lnSpc>
              <a:tabLst>
                <a:tab pos="0" algn="l"/>
              </a:tabLst>
            </a:pPr>
            <a:r>
              <a:rPr lang="en-US" sz="1000" b="0" strike="noStrike" spc="-1">
                <a:solidFill>
                  <a:srgbClr val="2C2926"/>
                </a:solidFill>
                <a:latin typeface="Inter"/>
                <a:ea typeface="Inter"/>
              </a:rPr>
              <a:t>Authentisches Storytelling auf Instagram, TikTok und LinkedIn. Einblicke hinter die Kulissen, Röstprozesse und Nachhaltigkeitsthemen schaffen emotionale Bindung.</a:t>
            </a:r>
            <a:endParaRPr lang="de-DE" sz="1000" b="0" strike="noStrike" spc="-1">
              <a:solidFill>
                <a:srgbClr val="FFFFFF"/>
              </a:solidFill>
              <a:latin typeface="Arial"/>
            </a:endParaRPr>
          </a:p>
        </p:txBody>
      </p:sp>
      <p:pic>
        <p:nvPicPr>
          <p:cNvPr id="178" name="Image 2" descr="preencoded.png"/>
          <p:cNvPicPr/>
          <p:nvPr/>
        </p:nvPicPr>
        <p:blipFill>
          <a:blip r:embed="rId6">
            <a:extLs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7"/>
              </a:ext>
            </a:extLst>
          </a:blip>
          <a:stretch/>
        </p:blipFill>
        <p:spPr>
          <a:xfrm>
            <a:off x="464040" y="3187080"/>
            <a:ext cx="330840" cy="330840"/>
          </a:xfrm>
          <a:prstGeom prst="rect">
            <a:avLst/>
          </a:prstGeom>
          <a:ln w="0">
            <a:noFill/>
          </a:ln>
        </p:spPr>
      </p:pic>
      <p:sp>
        <p:nvSpPr>
          <p:cNvPr id="179" name="Text 3"/>
          <p:cNvSpPr/>
          <p:nvPr/>
        </p:nvSpPr>
        <p:spPr>
          <a:xfrm>
            <a:off x="464040" y="3684240"/>
            <a:ext cx="1656720" cy="206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599"/>
              </a:lnSpc>
              <a:tabLst>
                <a:tab pos="0" algn="l"/>
              </a:tabLst>
            </a:pPr>
            <a:r>
              <a:rPr lang="en-US" sz="1300" b="0" strike="noStrike" spc="-1">
                <a:solidFill>
                  <a:srgbClr val="2C2926"/>
                </a:solidFill>
                <a:latin typeface="Bricolage Grotesque Semi Bold"/>
                <a:ea typeface="Bricolage Grotesque Semi Bold"/>
              </a:rPr>
              <a:t>E-Commerce</a:t>
            </a:r>
            <a:endParaRPr lang="de-DE" sz="1300" b="0" strike="noStrike" spc="-1">
              <a:solidFill>
                <a:srgbClr val="FFFFFF"/>
              </a:solidFill>
              <a:latin typeface="Arial"/>
            </a:endParaRPr>
          </a:p>
        </p:txBody>
      </p:sp>
      <p:sp>
        <p:nvSpPr>
          <p:cNvPr id="180" name="Text 4"/>
          <p:cNvSpPr/>
          <p:nvPr/>
        </p:nvSpPr>
        <p:spPr>
          <a:xfrm>
            <a:off x="464040" y="3970800"/>
            <a:ext cx="8215920" cy="42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650"/>
              </a:lnSpc>
              <a:tabLst>
                <a:tab pos="0" algn="l"/>
              </a:tabLst>
            </a:pPr>
            <a:r>
              <a:rPr lang="en-US" sz="1000" b="0" strike="noStrike" spc="-1">
                <a:solidFill>
                  <a:srgbClr val="2C2926"/>
                </a:solidFill>
                <a:latin typeface="Inter"/>
                <a:ea typeface="Inter"/>
              </a:rPr>
              <a:t>Professioneller Online-Shop mit nahtloser User Experience. Abo-Modelle, personalisierte Empfehlungen und einfacher Checkout maximieren die Konversion.</a:t>
            </a:r>
            <a:endParaRPr lang="de-DE" sz="1000" b="0" strike="noStrike" spc="-1">
              <a:solidFill>
                <a:srgbClr val="FFFFFF"/>
              </a:solidFill>
              <a:latin typeface="Arial"/>
            </a:endParaRPr>
          </a:p>
        </p:txBody>
      </p:sp>
      <p:pic>
        <p:nvPicPr>
          <p:cNvPr id="181" name="Image 3" descr="preencoded.png"/>
          <p:cNvPicPr/>
          <p:nvPr/>
        </p:nvPicPr>
        <p:blipFill>
          <a:blip r:embed="rId8">
            <a:extLs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9"/>
              </a:ext>
            </a:extLst>
          </a:blip>
          <a:stretch/>
        </p:blipFill>
        <p:spPr>
          <a:xfrm>
            <a:off x="464040" y="4659840"/>
            <a:ext cx="330840" cy="330840"/>
          </a:xfrm>
          <a:prstGeom prst="rect">
            <a:avLst/>
          </a:prstGeom>
          <a:ln w="0">
            <a:noFill/>
          </a:ln>
        </p:spPr>
      </p:pic>
      <p:sp>
        <p:nvSpPr>
          <p:cNvPr id="182" name="Text 5"/>
          <p:cNvSpPr/>
          <p:nvPr/>
        </p:nvSpPr>
        <p:spPr>
          <a:xfrm>
            <a:off x="464040" y="5156640"/>
            <a:ext cx="1656720" cy="206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599"/>
              </a:lnSpc>
              <a:tabLst>
                <a:tab pos="0" algn="l"/>
              </a:tabLst>
            </a:pPr>
            <a:r>
              <a:rPr lang="en-US" sz="1300" b="0" strike="noStrike" spc="-1">
                <a:solidFill>
                  <a:srgbClr val="2C2926"/>
                </a:solidFill>
                <a:latin typeface="Bricolage Grotesque Semi Bold"/>
                <a:ea typeface="Bricolage Grotesque Semi Bold"/>
              </a:rPr>
              <a:t>Direktvertrieb</a:t>
            </a:r>
            <a:endParaRPr lang="de-DE" sz="1300" b="0" strike="noStrike" spc="-1">
              <a:solidFill>
                <a:srgbClr val="FFFFFF"/>
              </a:solidFill>
              <a:latin typeface="Arial"/>
            </a:endParaRPr>
          </a:p>
        </p:txBody>
      </p:sp>
      <p:sp>
        <p:nvSpPr>
          <p:cNvPr id="183" name="Text 6"/>
          <p:cNvSpPr/>
          <p:nvPr/>
        </p:nvSpPr>
        <p:spPr>
          <a:xfrm>
            <a:off x="464040" y="5443560"/>
            <a:ext cx="8215920" cy="423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ts val="1650"/>
              </a:lnSpc>
              <a:tabLst>
                <a:tab pos="0" algn="l"/>
              </a:tabLst>
            </a:pPr>
            <a:r>
              <a:rPr lang="en-US" sz="1000" b="0" strike="noStrike" spc="-1">
                <a:solidFill>
                  <a:srgbClr val="2C2926"/>
                </a:solidFill>
                <a:latin typeface="Inter"/>
                <a:ea typeface="Inter"/>
              </a:rPr>
              <a:t>Präsenz auf Wochenmärkten, Messen und lokalen Events. Persönlicher Kontakt und Verkostungen überzeugen Kunden von unserer Qualität.</a:t>
            </a:r>
            <a:endParaRPr lang="de-DE" sz="1000" b="0" strike="noStrike" spc="-1">
              <a:solidFill>
                <a:srgbClr val="FFFFFF"/>
              </a:solidFill>
              <a:latin typeface="Arial"/>
            </a:endParaRPr>
          </a:p>
        </p:txBody>
      </p:sp>
      <p:pic>
        <p:nvPicPr>
          <p:cNvPr id="184" name="Image 4" descr="preencoded.png"/>
          <p:cNvPicPr/>
          <p:nvPr/>
        </p:nvPicPr>
        <p:blipFill>
          <a:blip r:embed="rId10">
            <a:extLst>
              <a:ext uri="{96DAC541-7B7A-43D3-8B79-37D633B846F1}">
                <asvg:svgBlip xmlns="" xmlns:p14="http://schemas.microsoft.com/office/powerpoint/2010/main" xmlns:p15="http://schemas.microsoft.com/office/powerpoint/2012/main" xmlns:mc="http://schemas.openxmlformats.org/markup-compatibility/2006" xmlns:asvg="http://schemas.microsoft.com/office/drawing/2016/SVG/main" r:embed="rId11"/>
              </a:ext>
            </a:extLst>
          </a:blip>
          <a:stretch/>
        </p:blipFill>
        <p:spPr>
          <a:xfrm>
            <a:off x="464040" y="6132240"/>
            <a:ext cx="330840" cy="330840"/>
          </a:xfrm>
          <a:prstGeom prst="rect">
            <a:avLst/>
          </a:prstGeom>
          <a:ln w="0">
            <a:noFill/>
          </a:ln>
        </p:spPr>
      </p:pic>
      <p:sp>
        <p:nvSpPr>
          <p:cNvPr id="185" name="Text 7"/>
          <p:cNvSpPr/>
          <p:nvPr/>
        </p:nvSpPr>
        <p:spPr>
          <a:xfrm>
            <a:off x="464040" y="6629400"/>
            <a:ext cx="1656720" cy="2066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599"/>
              </a:lnSpc>
              <a:tabLst>
                <a:tab pos="0" algn="l"/>
              </a:tabLst>
            </a:pPr>
            <a:r>
              <a:rPr lang="en-US" sz="1300" b="0" strike="noStrike" spc="-1">
                <a:solidFill>
                  <a:srgbClr val="2C2926"/>
                </a:solidFill>
                <a:latin typeface="Bricolage Grotesque Semi Bold"/>
                <a:ea typeface="Bricolage Grotesque Semi Bold"/>
              </a:rPr>
              <a:t>Content Marketing</a:t>
            </a:r>
            <a:endParaRPr lang="de-DE" sz="1300" b="0" strike="noStrike" spc="-1">
              <a:solidFill>
                <a:srgbClr val="FFFFFF"/>
              </a:solidFill>
              <a:latin typeface="Arial"/>
            </a:endParaRPr>
          </a:p>
        </p:txBody>
      </p:sp>
      <p:sp>
        <p:nvSpPr>
          <p:cNvPr id="186" name="Text 8"/>
          <p:cNvSpPr/>
          <p:nvPr/>
        </p:nvSpPr>
        <p:spPr>
          <a:xfrm>
            <a:off x="464040" y="6915960"/>
            <a:ext cx="8215920" cy="211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ts val="1650"/>
              </a:lnSpc>
              <a:tabLst>
                <a:tab pos="0" algn="l"/>
              </a:tabLst>
            </a:pPr>
            <a:r>
              <a:rPr lang="en-US" sz="1000" b="0" strike="noStrike" spc="-1">
                <a:solidFill>
                  <a:srgbClr val="2C2926"/>
                </a:solidFill>
                <a:latin typeface="Inter"/>
                <a:ea typeface="Inter"/>
              </a:rPr>
              <a:t>Bildungsreiche Inhalte rund um Kaffeeanbau, Röstung und Nachhaltigkeit. Blog, Newsletter und Videos etablieren uns als Experten.</a:t>
            </a:r>
            <a:endParaRPr lang="de-DE" sz="10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1059</Words>
  <Application>Microsoft Office PowerPoint</Application>
  <PresentationFormat>Custom</PresentationFormat>
  <Paragraphs>159</Paragraphs>
  <Slides>14</Slides>
  <Notes>13</Notes>
  <HiddenSlides>0</HiddenSlides>
  <MMClips>0</MMClips>
  <ScaleCrop>false</ScaleCrop>
  <HeadingPairs>
    <vt:vector size="6" baseType="variant">
      <vt:variant>
        <vt:lpstr>Fonts Used</vt:lpstr>
      </vt:variant>
      <vt:variant>
        <vt:i4>8</vt:i4>
      </vt:variant>
      <vt:variant>
        <vt:lpstr>Theme</vt:lpstr>
      </vt:variant>
      <vt:variant>
        <vt:i4>15</vt:i4>
      </vt:variant>
      <vt:variant>
        <vt:lpstr>Slide Titles</vt:lpstr>
      </vt:variant>
      <vt:variant>
        <vt:i4>14</vt:i4>
      </vt:variant>
    </vt:vector>
  </HeadingPairs>
  <TitlesOfParts>
    <vt:vector size="37" baseType="lpstr">
      <vt:lpstr>Arial</vt:lpstr>
      <vt:lpstr>Bricolage Grotesque Semi Bold</vt:lpstr>
      <vt:lpstr>Calibri</vt:lpstr>
      <vt:lpstr>DejaVu Sans</vt:lpstr>
      <vt:lpstr>Inter</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Viktor Besel</dc:creator>
  <dc:description/>
  <cp:lastModifiedBy>Microsoft account</cp:lastModifiedBy>
  <cp:revision>12</cp:revision>
  <dcterms:created xsi:type="dcterms:W3CDTF">2026-01-23T13:20:16Z</dcterms:created>
  <dcterms:modified xsi:type="dcterms:W3CDTF">2026-02-16T15:23:11Z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Custom</vt:lpwstr>
  </property>
  <property fmtid="{D5CDD505-2E9C-101B-9397-08002B2CF9AE}" pid="4" name="Slides">
    <vt:i4>14</vt:i4>
  </property>
</Properties>
</file>